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2" r:id="rId2"/>
    <p:sldId id="363" r:id="rId3"/>
    <p:sldId id="364" r:id="rId4"/>
    <p:sldId id="365" r:id="rId5"/>
    <p:sldId id="366" r:id="rId6"/>
    <p:sldId id="368" r:id="rId7"/>
    <p:sldId id="369" r:id="rId8"/>
    <p:sldId id="370" r:id="rId9"/>
    <p:sldId id="396" r:id="rId10"/>
    <p:sldId id="371" r:id="rId11"/>
    <p:sldId id="400" r:id="rId12"/>
    <p:sldId id="398" r:id="rId13"/>
    <p:sldId id="376" r:id="rId14"/>
    <p:sldId id="377" r:id="rId15"/>
    <p:sldId id="378" r:id="rId16"/>
    <p:sldId id="380" r:id="rId17"/>
    <p:sldId id="382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403" r:id="rId26"/>
    <p:sldId id="392" r:id="rId27"/>
    <p:sldId id="397" r:id="rId28"/>
    <p:sldId id="399" r:id="rId29"/>
    <p:sldId id="393" r:id="rId30"/>
    <p:sldId id="402" r:id="rId31"/>
    <p:sldId id="401" r:id="rId32"/>
    <p:sldId id="395" r:id="rId3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FF"/>
    <a:srgbClr val="FF0000"/>
    <a:srgbClr val="CCFFCC"/>
    <a:srgbClr val="FFFFCC"/>
    <a:srgbClr val="FF00FF"/>
    <a:srgbClr val="EAEAE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5" autoAdjust="0"/>
    <p:restoredTop sz="90778" autoAdjust="0"/>
  </p:normalViewPr>
  <p:slideViewPr>
    <p:cSldViewPr snapToObjects="1">
      <p:cViewPr varScale="1">
        <p:scale>
          <a:sx n="104" d="100"/>
          <a:sy n="104" d="100"/>
        </p:scale>
        <p:origin x="102" y="2346"/>
      </p:cViewPr>
      <p:guideLst>
        <p:guide orient="horz" pos="3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3358480111512"/>
          <c:y val="5.0925925925925923E-2"/>
          <c:w val="0.78541097648889846"/>
          <c:h val="0.75557352024441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# compounds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Sheet1!$A$6:$A$11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Sheet1!$B$6:$B$11</c:f>
              <c:numCache>
                <c:formatCode>General</c:formatCode>
                <c:ptCount val="6"/>
                <c:pt idx="0">
                  <c:v>12077</c:v>
                </c:pt>
                <c:pt idx="1">
                  <c:v>4689</c:v>
                </c:pt>
                <c:pt idx="2">
                  <c:v>1220</c:v>
                </c:pt>
                <c:pt idx="3">
                  <c:v>915</c:v>
                </c:pt>
                <c:pt idx="4">
                  <c:v>785</c:v>
                </c:pt>
                <c:pt idx="5">
                  <c:v>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2-4E79-8DE1-7565C13A4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8801920"/>
        <c:axId val="-2058807904"/>
      </c:barChart>
      <c:catAx>
        <c:axId val="-205880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Number of Assays Hit</a:t>
                </a:r>
              </a:p>
            </c:rich>
          </c:tx>
          <c:layout>
            <c:manualLayout>
              <c:xMode val="edge"/>
              <c:yMode val="edge"/>
              <c:x val="0.37510433070866145"/>
              <c:y val="0.90972222222222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58807904"/>
        <c:crosses val="autoZero"/>
        <c:auto val="1"/>
        <c:lblAlgn val="ctr"/>
        <c:lblOffset val="100"/>
        <c:noMultiLvlLbl val="0"/>
      </c:catAx>
      <c:valAx>
        <c:axId val="-2058807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# hits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588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418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>
            <a:lvl1pPr defTabSz="924539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96" y="0"/>
            <a:ext cx="2982417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>
            <a:lvl1pPr algn="r" defTabSz="924539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2982418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3" tIns="46206" rIns="92413" bIns="46206" numCol="1" anchor="b" anchorCtr="0" compatLnSpc="1">
            <a:prstTxWarp prst="textNoShape">
              <a:avLst/>
            </a:prstTxWarp>
          </a:bodyPr>
          <a:lstStyle>
            <a:lvl1pPr defTabSz="924539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96" y="8830658"/>
            <a:ext cx="2982417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3" tIns="46206" rIns="92413" bIns="46206" numCol="1" anchor="b" anchorCtr="0" compatLnSpc="1">
            <a:prstTxWarp prst="textNoShape">
              <a:avLst/>
            </a:prstTxWarp>
          </a:bodyPr>
          <a:lstStyle>
            <a:lvl1pPr algn="r" defTabSz="924539" eaLnBrk="1" hangingPunct="1">
              <a:defRPr sz="12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92DE23-0D7B-447F-BBBD-E46C02AFC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25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924" cy="4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4" tIns="45567" rIns="91134" bIns="45567" numCol="1" anchor="t" anchorCtr="0" compatLnSpc="1">
            <a:prstTxWarp prst="textNoShape">
              <a:avLst/>
            </a:prstTxWarp>
          </a:bodyPr>
          <a:lstStyle>
            <a:lvl1pPr defTabSz="910876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5501" y="0"/>
            <a:ext cx="2980924" cy="4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4" tIns="45567" rIns="91134" bIns="45567" numCol="1" anchor="t" anchorCtr="0" compatLnSpc="1">
            <a:prstTxWarp prst="textNoShape">
              <a:avLst/>
            </a:prstTxWarp>
          </a:bodyPr>
          <a:lstStyle>
            <a:lvl1pPr algn="r" defTabSz="910876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3738"/>
            <a:ext cx="4622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577" y="4391505"/>
            <a:ext cx="5067272" cy="423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4" tIns="45567" rIns="91134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9862"/>
            <a:ext cx="2980924" cy="4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4" tIns="45567" rIns="91134" bIns="45567" numCol="1" anchor="b" anchorCtr="0" compatLnSpc="1">
            <a:prstTxWarp prst="textNoShape">
              <a:avLst/>
            </a:prstTxWarp>
          </a:bodyPr>
          <a:lstStyle>
            <a:lvl1pPr defTabSz="910876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5501" y="8859862"/>
            <a:ext cx="2980924" cy="4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4" tIns="45567" rIns="91134" bIns="45567" numCol="1" anchor="b" anchorCtr="0" compatLnSpc="1">
            <a:prstTxWarp prst="textNoShape">
              <a:avLst/>
            </a:prstTxWarp>
          </a:bodyPr>
          <a:lstStyle>
            <a:lvl1pPr algn="r" defTabSz="910876" eaLnBrk="1" hangingPunct="1">
              <a:defRPr sz="12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2AFDC2-1AE8-468D-BCC4-B668A8737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607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0483" indent="-273263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3051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0271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7492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4712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1932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79153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6373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B92736-A6DC-4E65-8AF1-B975C4F5581D}" type="slidenum">
              <a:rPr lang="en-US" altLang="en-US" sz="1200"/>
              <a:pPr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2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0483" indent="-273263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3051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0271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7492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4712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1932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79153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6373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921A71-155C-4EFE-B48D-FA474CEE98D3}" type="slidenum">
              <a:rPr lang="en-US" altLang="en-US" sz="1200"/>
              <a:pPr>
                <a:spcBef>
                  <a:spcPct val="0"/>
                </a:spcBef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5815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Also relevant: Wadman-Nat-2012-490-15 (can also show at end of Lect 17 on anti-cancer compounds)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0483" indent="-273263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3051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0271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7492" indent="-218610" defTabSz="91087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4712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1932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79153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6373" indent="-218610" defTabSz="9108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F19DD0-4F81-4106-9E53-6258FE4125BC}" type="slidenum">
              <a:rPr lang="en-US" altLang="en-US" sz="1200"/>
              <a:pPr>
                <a:spcBef>
                  <a:spcPct val="0"/>
                </a:spcBef>
              </a:pPr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8390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FC28-48B8-4E92-99A5-A800BE08C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5528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6621-4FD9-4C1B-925A-219CEBE7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7752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242888"/>
            <a:ext cx="1958975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2888"/>
            <a:ext cx="5724525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40B75-BCC1-478C-A96B-C5FBE4AE0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8159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478C-9A94-4660-A18B-133F2F80B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9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9F65-0A31-4112-A598-2FD17B6B1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622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7C81-82BB-4686-B944-0DB3BBF3E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812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0E18A-8F44-4E81-90EC-D6DA27DAB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17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0994-7A45-4E83-917F-2567E4D66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646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008C-4D27-464F-B617-272E34E09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4875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A8F3-E3C0-41BD-AB06-D9F313C1E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9800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939B-89A5-4AEC-8CDC-A015EEFFF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527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242888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2A504F-924A-4A80-AF27-6D9912053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8485188" y="762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>
                <a:latin typeface="Times New Roman" panose="02020603050405020304" pitchFamily="18" charset="0"/>
              </a:rPr>
              <a:t>10-</a:t>
            </a:r>
            <a:fld id="{6200EC92-0865-46A4-A677-D24E087D12B0}" type="slidenum">
              <a:rPr lang="en-US" altLang="en-US" sz="1400" b="0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0.w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68.emf"/><Relationship Id="rId3" Type="http://schemas.openxmlformats.org/officeDocument/2006/relationships/chart" Target="../charts/chart1.xml"/><Relationship Id="rId7" Type="http://schemas.openxmlformats.org/officeDocument/2006/relationships/image" Target="../media/image65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5" Type="http://schemas.openxmlformats.org/officeDocument/2006/relationships/image" Target="../media/image69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6.emf"/><Relationship Id="rId1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74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73.e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5" Type="http://schemas.openxmlformats.org/officeDocument/2006/relationships/image" Target="../media/image78.emf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4.png"/><Relationship Id="rId5" Type="http://schemas.openxmlformats.org/officeDocument/2006/relationships/image" Target="../media/image84.svg"/><Relationship Id="rId10" Type="http://schemas.openxmlformats.org/officeDocument/2006/relationships/image" Target="../media/image81.e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85738" y="2195513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Bold" charset="0"/>
              </a:rPr>
              <a:t>Lecture 10</a:t>
            </a:r>
            <a:endParaRPr lang="en-US" altLang="en-US" sz="3600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4099" name="Text Box 55"/>
          <p:cNvSpPr txBox="1">
            <a:spLocks noChangeArrowheads="1"/>
          </p:cNvSpPr>
          <p:nvPr/>
        </p:nvSpPr>
        <p:spPr bwMode="auto">
          <a:xfrm>
            <a:off x="185738" y="33528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High-throughput compound screening</a:t>
            </a:r>
          </a:p>
        </p:txBody>
      </p:sp>
      <p:sp>
        <p:nvSpPr>
          <p:cNvPr id="4100" name="Text Box 57"/>
          <p:cNvSpPr txBox="1">
            <a:spLocks noChangeArrowheads="1"/>
          </p:cNvSpPr>
          <p:nvPr/>
        </p:nvSpPr>
        <p:spPr bwMode="auto">
          <a:xfrm>
            <a:off x="152400" y="2190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CHEM 570, Fall 2017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Concepts in Chemical Biology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Loss-of-signal assays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95250" y="838200"/>
            <a:ext cx="882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Sometimes it is impractical to quantitate the products,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or it is easier to monitor disappearance of reactants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95300" y="5441950"/>
            <a:ext cx="341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D2919"/>
                </a:solidFill>
                <a:latin typeface="Arial" panose="020B0604020202020204" pitchFamily="34" charset="0"/>
              </a:rPr>
              <a:t>Can we distinguish chemically between these two nitrogens?</a:t>
            </a:r>
          </a:p>
        </p:txBody>
      </p:sp>
      <p:sp>
        <p:nvSpPr>
          <p:cNvPr id="14341" name="Oval 9"/>
          <p:cNvSpPr>
            <a:spLocks noChangeArrowheads="1"/>
          </p:cNvSpPr>
          <p:nvPr/>
        </p:nvSpPr>
        <p:spPr bwMode="auto">
          <a:xfrm>
            <a:off x="3048000" y="479425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342" name="Oval 10"/>
          <p:cNvSpPr>
            <a:spLocks noChangeArrowheads="1"/>
          </p:cNvSpPr>
          <p:nvPr/>
        </p:nvSpPr>
        <p:spPr bwMode="auto">
          <a:xfrm>
            <a:off x="1816100" y="2543175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4343" name="Object 12"/>
          <p:cNvGraphicFramePr>
            <a:graphicFrameLocks noChangeAspect="1"/>
          </p:cNvGraphicFramePr>
          <p:nvPr/>
        </p:nvGraphicFramePr>
        <p:xfrm>
          <a:off x="163513" y="1846263"/>
          <a:ext cx="8836025" cy="414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CS ChemDraw Drawing" r:id="rId3" imgW="8835771" imgH="4148125" progId="ChemDraw.Document.6.0">
                  <p:embed/>
                </p:oleObj>
              </mc:Choice>
              <mc:Fallback>
                <p:oleObj name="CS ChemDraw Drawing" r:id="rId3" imgW="8835771" imgH="4148125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846263"/>
                        <a:ext cx="8836025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DBF616F3-2886-4096-BE22-BA3ADEB7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Time-Resolved FRET assay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B0407C50-326C-44B5-843B-013A77FA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838200"/>
            <a:ext cx="9048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If you do not have reporter substrates for your enzyme…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EAF71E-4834-4AB6-9554-4C41FD6AE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4" t="1686" r="1241" b="51299"/>
          <a:stretch/>
        </p:blipFill>
        <p:spPr>
          <a:xfrm>
            <a:off x="838200" y="1384796"/>
            <a:ext cx="6705600" cy="4245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51F301-21E6-4041-837B-D8F5F25EFD5E}"/>
              </a:ext>
            </a:extLst>
          </p:cNvPr>
          <p:cNvSpPr txBox="1"/>
          <p:nvPr/>
        </p:nvSpPr>
        <p:spPr>
          <a:xfrm>
            <a:off x="685800" y="1295400"/>
            <a:ext cx="6096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4434605B-8914-4E8F-B0CC-6E17DC716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5562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9900"/>
                </a:solidFill>
                <a:latin typeface="Arial" panose="020B0604020202020204" pitchFamily="34" charset="0"/>
              </a:rPr>
              <a:t>Advantage: Better S/N ratio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9900"/>
                </a:solidFill>
                <a:latin typeface="Arial" panose="020B0604020202020204" pitchFamily="34" charset="0"/>
              </a:rPr>
              <a:t>Need fluorophore with long life time: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9900"/>
                </a:solidFill>
                <a:latin typeface="Arial" panose="020B0604020202020204" pitchFamily="34" charset="0"/>
              </a:rPr>
              <a:t>Eu or other lanthanides are used</a:t>
            </a:r>
          </a:p>
        </p:txBody>
      </p:sp>
    </p:spTree>
    <p:extLst>
      <p:ext uri="{BB962C8B-B14F-4D97-AF65-F5344CB8AC3E}">
        <p14:creationId xmlns:p14="http://schemas.microsoft.com/office/powerpoint/2010/main" val="7006471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1C587D59-699B-4471-8DEA-527B49510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Time-Resolved FRET: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427F61-EE30-4959-9EC2-538699BA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68338"/>
            <a:ext cx="6553200" cy="5387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C5B7FC-844A-4788-A1FC-F6635DB4ACD9}"/>
              </a:ext>
            </a:extLst>
          </p:cNvPr>
          <p:cNvSpPr txBox="1"/>
          <p:nvPr/>
        </p:nvSpPr>
        <p:spPr>
          <a:xfrm>
            <a:off x="4953000" y="5391834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Biotinylated PAR (polymer chain)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Donor: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Streptoavidin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-Europium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Acceptor: Anti-His Ab-XLL665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9ECE81-8139-40BC-9BCE-8161119813B0}"/>
              </a:ext>
            </a:extLst>
          </p:cNvPr>
          <p:cNvSpPr txBox="1"/>
          <p:nvPr/>
        </p:nvSpPr>
        <p:spPr>
          <a:xfrm>
            <a:off x="1090448" y="59919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PARP --polymerizes PAR chain</a:t>
            </a:r>
          </a:p>
          <a:p>
            <a:r>
              <a:rPr lang="en-US" sz="1800" dirty="0">
                <a:cs typeface="Arial" panose="020B0604020202020204" pitchFamily="34" charset="0"/>
              </a:rPr>
              <a:t>PARG --cleaves PAR chain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FEABF2-1056-4194-9D2D-8C9E3C0FD8DF}"/>
              </a:ext>
            </a:extLst>
          </p:cNvPr>
          <p:cNvSpPr/>
          <p:nvPr/>
        </p:nvSpPr>
        <p:spPr>
          <a:xfrm>
            <a:off x="5479174" y="6495955"/>
            <a:ext cx="3436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1" dirty="0">
                <a:cs typeface="Arial" panose="020B0604020202020204" pitchFamily="34" charset="0"/>
              </a:rPr>
              <a:t>J Anal </a:t>
            </a:r>
            <a:r>
              <a:rPr lang="en-US" sz="1600" b="0" i="1" dirty="0" err="1">
                <a:cs typeface="Arial" panose="020B0604020202020204" pitchFamily="34" charset="0"/>
              </a:rPr>
              <a:t>Biochem</a:t>
            </a:r>
            <a:r>
              <a:rPr lang="en-US" sz="1600" b="0" i="1" dirty="0">
                <a:cs typeface="Arial" panose="020B0604020202020204" pitchFamily="34" charset="0"/>
              </a:rPr>
              <a:t>. </a:t>
            </a:r>
            <a:r>
              <a:rPr lang="en-US" sz="1600" dirty="0">
                <a:cs typeface="Arial" panose="020B0604020202020204" pitchFamily="34" charset="0"/>
              </a:rPr>
              <a:t>2016</a:t>
            </a:r>
            <a:r>
              <a:rPr lang="en-US" sz="1600" b="0" dirty="0">
                <a:cs typeface="Arial" panose="020B0604020202020204" pitchFamily="34" charset="0"/>
              </a:rPr>
              <a:t>, </a:t>
            </a:r>
            <a:r>
              <a:rPr lang="en-US" sz="1600" b="0" i="1" dirty="0">
                <a:cs typeface="Arial" panose="020B0604020202020204" pitchFamily="34" charset="0"/>
              </a:rPr>
              <a:t>503, </a:t>
            </a:r>
            <a:r>
              <a:rPr lang="en-US" sz="1600" b="0" dirty="0">
                <a:cs typeface="Arial" panose="020B0604020202020204" pitchFamily="34" charset="0"/>
              </a:rPr>
              <a:t>58-62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049668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11150" y="58738"/>
            <a:ext cx="86042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00" dirty="0">
                <a:solidFill>
                  <a:srgbClr val="0000FF"/>
                </a:solidFill>
                <a:latin typeface="Arial Bold" charset="0"/>
              </a:rPr>
              <a:t>What if there is no enzymatic readout?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304800" y="661988"/>
            <a:ext cx="855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E.g., assay for compounds that bind to specific protein</a:t>
            </a:r>
          </a:p>
        </p:txBody>
      </p:sp>
      <p:sp>
        <p:nvSpPr>
          <p:cNvPr id="729098" name="Text Box 7"/>
          <p:cNvSpPr txBox="1">
            <a:spLocks noChangeArrowheads="1"/>
          </p:cNvSpPr>
          <p:nvPr/>
        </p:nvSpPr>
        <p:spPr bwMode="auto">
          <a:xfrm>
            <a:off x="330200" y="6386513"/>
            <a:ext cx="509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Degterev et al., </a:t>
            </a:r>
            <a:r>
              <a:rPr lang="en-US" altLang="en-US" sz="1800" b="0" i="1">
                <a:latin typeface="Arial" panose="020B0604020202020204" pitchFamily="34" charset="0"/>
              </a:rPr>
              <a:t>Nat. Cell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2001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3</a:t>
            </a:r>
            <a:r>
              <a:rPr lang="en-US" altLang="en-US" sz="1800" b="0">
                <a:latin typeface="Arial" panose="020B0604020202020204" pitchFamily="34" charset="0"/>
              </a:rPr>
              <a:t>, 173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1143000" y="1155700"/>
            <a:ext cx="2717800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Fluorescence polarization assay</a:t>
            </a:r>
          </a:p>
        </p:txBody>
      </p:sp>
      <p:pic>
        <p:nvPicPr>
          <p:cNvPr id="17414" name="Picture 13" descr="fluorescence polariz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81100"/>
            <a:ext cx="3771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9102" name="Line 14"/>
          <p:cNvSpPr>
            <a:spLocks noChangeShapeType="1"/>
          </p:cNvSpPr>
          <p:nvPr/>
        </p:nvSpPr>
        <p:spPr bwMode="auto">
          <a:xfrm>
            <a:off x="228600" y="351631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584200" y="2441575"/>
            <a:ext cx="383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C9A05"/>
                </a:solidFill>
                <a:latin typeface="Arial" panose="020B0604020202020204" pitchFamily="34" charset="0"/>
              </a:rPr>
              <a:t>Release of fluorescent moiety from large binding partner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C9A05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1800">
                <a:solidFill>
                  <a:srgbClr val="BC9A05"/>
                </a:solidFill>
                <a:latin typeface="Arial" panose="020B0604020202020204" pitchFamily="34" charset="0"/>
              </a:rPr>
              <a:t> more depolarization</a:t>
            </a:r>
          </a:p>
        </p:txBody>
      </p:sp>
      <p:pic>
        <p:nvPicPr>
          <p:cNvPr id="72910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733800"/>
            <a:ext cx="4884738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0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5122863"/>
            <a:ext cx="257016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0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6800"/>
            <a:ext cx="2654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9107" name="Text Box 19"/>
          <p:cNvSpPr txBox="1">
            <a:spLocks noChangeArrowheads="1"/>
          </p:cNvSpPr>
          <p:nvPr/>
        </p:nvSpPr>
        <p:spPr bwMode="auto">
          <a:xfrm>
            <a:off x="7261225" y="537368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3300"/>
                </a:solidFill>
                <a:latin typeface="Arial" panose="020B0604020202020204" pitchFamily="34" charset="0"/>
              </a:rPr>
              <a:t>(control)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8" grpId="0"/>
      <p:bldP spid="729102" grpId="0" animBg="1"/>
      <p:bldP spid="729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114" name="Group 2"/>
          <p:cNvGrpSpPr>
            <a:grpSpLocks/>
          </p:cNvGrpSpPr>
          <p:nvPr/>
        </p:nvGrpSpPr>
        <p:grpSpPr bwMode="auto">
          <a:xfrm>
            <a:off x="2590800" y="228600"/>
            <a:ext cx="4600575" cy="2800350"/>
            <a:chOff x="1632" y="-210"/>
            <a:chExt cx="3009" cy="1875"/>
          </a:xfrm>
        </p:grpSpPr>
        <p:grpSp>
          <p:nvGrpSpPr>
            <p:cNvPr id="18461" name="Group 3"/>
            <p:cNvGrpSpPr>
              <a:grpSpLocks/>
            </p:cNvGrpSpPr>
            <p:nvPr/>
          </p:nvGrpSpPr>
          <p:grpSpPr bwMode="auto">
            <a:xfrm>
              <a:off x="1876" y="-210"/>
              <a:ext cx="2348" cy="1794"/>
              <a:chOff x="1680" y="912"/>
              <a:chExt cx="2348" cy="1794"/>
            </a:xfrm>
          </p:grpSpPr>
          <p:pic>
            <p:nvPicPr>
              <p:cNvPr id="1846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2300" cy="1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64" name="Rectangle 5"/>
              <p:cNvSpPr>
                <a:spLocks noChangeArrowheads="1"/>
              </p:cNvSpPr>
              <p:nvPr/>
            </p:nvSpPr>
            <p:spPr bwMode="auto">
              <a:xfrm>
                <a:off x="1680" y="912"/>
                <a:ext cx="1632" cy="1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8465" name="Object 6"/>
              <p:cNvGraphicFramePr>
                <a:graphicFrameLocks noChangeAspect="1"/>
              </p:cNvGraphicFramePr>
              <p:nvPr/>
            </p:nvGraphicFramePr>
            <p:xfrm>
              <a:off x="2195" y="1584"/>
              <a:ext cx="733" cy="7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6" name="CS ChemDraw Drawing" r:id="rId4" imgW="1164336" imgH="1267968" progId="ChemDraw.Document.6.0">
                      <p:embed/>
                    </p:oleObj>
                  </mc:Choice>
                  <mc:Fallback>
                    <p:oleObj name="CS ChemDraw Drawing" r:id="rId4" imgW="1164336" imgH="1267968" progId="ChemDraw.Document.6.0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5" y="1584"/>
                            <a:ext cx="733" cy="7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462" name="Text Box 7"/>
            <p:cNvSpPr txBox="1">
              <a:spLocks noChangeArrowheads="1"/>
            </p:cNvSpPr>
            <p:nvPr/>
          </p:nvSpPr>
          <p:spPr bwMode="auto">
            <a:xfrm>
              <a:off x="1632" y="1399"/>
              <a:ext cx="3009" cy="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  <a:latin typeface="Arial" panose="020B0604020202020204" pitchFamily="34" charset="0"/>
                </a:rPr>
                <a:t>Compounds attached to glass slides</a:t>
              </a:r>
            </a:p>
          </p:txBody>
        </p:sp>
      </p:grpSp>
      <p:grpSp>
        <p:nvGrpSpPr>
          <p:cNvPr id="730120" name="Group 8"/>
          <p:cNvGrpSpPr>
            <a:grpSpLocks/>
          </p:cNvGrpSpPr>
          <p:nvPr/>
        </p:nvGrpSpPr>
        <p:grpSpPr bwMode="auto">
          <a:xfrm>
            <a:off x="152400" y="3352800"/>
            <a:ext cx="4030663" cy="3394075"/>
            <a:chOff x="96" y="1968"/>
            <a:chExt cx="2636" cy="2272"/>
          </a:xfrm>
        </p:grpSpPr>
        <p:sp>
          <p:nvSpPr>
            <p:cNvPr id="18451" name="Rectangle 9"/>
            <p:cNvSpPr>
              <a:spLocks noChangeArrowheads="1"/>
            </p:cNvSpPr>
            <p:nvPr/>
          </p:nvSpPr>
          <p:spPr bwMode="auto">
            <a:xfrm>
              <a:off x="432" y="2273"/>
              <a:ext cx="2300" cy="1698"/>
            </a:xfrm>
            <a:prstGeom prst="rect">
              <a:avLst/>
            </a:prstGeom>
            <a:noFill/>
            <a:ln w="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8452" name="Rectangle 10"/>
            <p:cNvSpPr>
              <a:spLocks noChangeArrowheads="1"/>
            </p:cNvSpPr>
            <p:nvPr/>
          </p:nvSpPr>
          <p:spPr bwMode="auto">
            <a:xfrm>
              <a:off x="424" y="2311"/>
              <a:ext cx="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pic>
          <p:nvPicPr>
            <p:cNvPr id="18453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73"/>
              <a:ext cx="2300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4" name="Line 12"/>
            <p:cNvSpPr>
              <a:spLocks noChangeShapeType="1"/>
            </p:cNvSpPr>
            <p:nvPr/>
          </p:nvSpPr>
          <p:spPr bwMode="auto">
            <a:xfrm flipH="1">
              <a:off x="1594" y="2064"/>
              <a:ext cx="576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Text Box 13"/>
            <p:cNvSpPr txBox="1">
              <a:spLocks noChangeArrowheads="1"/>
            </p:cNvSpPr>
            <p:nvPr/>
          </p:nvSpPr>
          <p:spPr bwMode="auto">
            <a:xfrm>
              <a:off x="912" y="2137"/>
              <a:ext cx="80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Protein</a:t>
              </a:r>
            </a:p>
          </p:txBody>
        </p:sp>
        <p:sp>
          <p:nvSpPr>
            <p:cNvPr id="18456" name="Line 14"/>
            <p:cNvSpPr>
              <a:spLocks noChangeShapeType="1"/>
            </p:cNvSpPr>
            <p:nvPr/>
          </p:nvSpPr>
          <p:spPr bwMode="auto">
            <a:xfrm flipV="1">
              <a:off x="1642" y="211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127" name="AutoShape 15"/>
            <p:cNvSpPr>
              <a:spLocks noChangeArrowheads="1"/>
            </p:cNvSpPr>
            <p:nvPr/>
          </p:nvSpPr>
          <p:spPr bwMode="auto">
            <a:xfrm>
              <a:off x="1642" y="1968"/>
              <a:ext cx="289" cy="240"/>
            </a:xfrm>
            <a:prstGeom prst="star5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1845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48"/>
              <a:ext cx="2300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9" name="Rectangle 17"/>
            <p:cNvSpPr>
              <a:spLocks noChangeArrowheads="1"/>
            </p:cNvSpPr>
            <p:nvPr/>
          </p:nvSpPr>
          <p:spPr bwMode="auto">
            <a:xfrm>
              <a:off x="768" y="3984"/>
              <a:ext cx="86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8460" name="Text Box 18"/>
            <p:cNvSpPr txBox="1">
              <a:spLocks noChangeArrowheads="1"/>
            </p:cNvSpPr>
            <p:nvPr/>
          </p:nvSpPr>
          <p:spPr bwMode="auto">
            <a:xfrm>
              <a:off x="192" y="3974"/>
              <a:ext cx="18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  <a:latin typeface="Arial" panose="020B0604020202020204" pitchFamily="34" charset="0"/>
                </a:rPr>
                <a:t>Protein binds to target</a:t>
              </a:r>
            </a:p>
          </p:txBody>
        </p:sp>
      </p:grpSp>
      <p:grpSp>
        <p:nvGrpSpPr>
          <p:cNvPr id="730131" name="Group 19"/>
          <p:cNvGrpSpPr>
            <a:grpSpLocks/>
          </p:cNvGrpSpPr>
          <p:nvPr/>
        </p:nvGrpSpPr>
        <p:grpSpPr bwMode="auto">
          <a:xfrm>
            <a:off x="4267200" y="3810000"/>
            <a:ext cx="4786313" cy="2963863"/>
            <a:chOff x="2688" y="2256"/>
            <a:chExt cx="3130" cy="1984"/>
          </a:xfrm>
        </p:grpSpPr>
        <p:grpSp>
          <p:nvGrpSpPr>
            <p:cNvPr id="18439" name="Group 20"/>
            <p:cNvGrpSpPr>
              <a:grpSpLocks/>
            </p:cNvGrpSpPr>
            <p:nvPr/>
          </p:nvGrpSpPr>
          <p:grpSpPr bwMode="auto">
            <a:xfrm>
              <a:off x="2688" y="2256"/>
              <a:ext cx="2880" cy="1872"/>
              <a:chOff x="2544" y="2160"/>
              <a:chExt cx="2880" cy="1872"/>
            </a:xfrm>
          </p:grpSpPr>
          <p:grpSp>
            <p:nvGrpSpPr>
              <p:cNvPr id="18441" name="Group 21"/>
              <p:cNvGrpSpPr>
                <a:grpSpLocks/>
              </p:cNvGrpSpPr>
              <p:nvPr/>
            </p:nvGrpSpPr>
            <p:grpSpPr bwMode="auto">
              <a:xfrm>
                <a:off x="2880" y="2160"/>
                <a:ext cx="2544" cy="1852"/>
                <a:chOff x="2784" y="2324"/>
                <a:chExt cx="2544" cy="1852"/>
              </a:xfrm>
            </p:grpSpPr>
            <p:sp>
              <p:nvSpPr>
                <p:cNvPr id="18445" name="Rectangle 22"/>
                <p:cNvSpPr>
                  <a:spLocks noChangeArrowheads="1"/>
                </p:cNvSpPr>
                <p:nvPr/>
              </p:nvSpPr>
              <p:spPr bwMode="auto">
                <a:xfrm>
                  <a:off x="3202" y="2334"/>
                  <a:ext cx="2126" cy="1761"/>
                </a:xfrm>
                <a:prstGeom prst="rect">
                  <a:avLst/>
                </a:prstGeom>
                <a:noFill/>
                <a:ln w="0">
                  <a:solidFill>
                    <a:srgbClr val="FFFFF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46" name="Rectangle 23"/>
                <p:cNvSpPr>
                  <a:spLocks noChangeArrowheads="1"/>
                </p:cNvSpPr>
                <p:nvPr/>
              </p:nvSpPr>
              <p:spPr bwMode="auto">
                <a:xfrm>
                  <a:off x="3194" y="2324"/>
                  <a:ext cx="8" cy="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18447" name="Picture 2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2" y="2334"/>
                  <a:ext cx="2126" cy="17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48" name="Picture 2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2415"/>
                  <a:ext cx="2126" cy="17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49" name="Rectangle 26"/>
                <p:cNvSpPr>
                  <a:spLocks noChangeArrowheads="1"/>
                </p:cNvSpPr>
                <p:nvPr/>
              </p:nvSpPr>
              <p:spPr bwMode="auto">
                <a:xfrm>
                  <a:off x="2784" y="3375"/>
                  <a:ext cx="479" cy="2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50" name="Freeform 27"/>
                <p:cNvSpPr>
                  <a:spLocks/>
                </p:cNvSpPr>
                <p:nvPr/>
              </p:nvSpPr>
              <p:spPr bwMode="auto">
                <a:xfrm>
                  <a:off x="3255" y="3322"/>
                  <a:ext cx="105" cy="124"/>
                </a:xfrm>
                <a:custGeom>
                  <a:avLst/>
                  <a:gdLst>
                    <a:gd name="T0" fmla="*/ 0 w 99"/>
                    <a:gd name="T1" fmla="*/ 3617 h 99"/>
                    <a:gd name="T2" fmla="*/ 256 w 99"/>
                    <a:gd name="T3" fmla="*/ 1841 h 99"/>
                    <a:gd name="T4" fmla="*/ 0 w 99"/>
                    <a:gd name="T5" fmla="*/ 0 h 99"/>
                    <a:gd name="T6" fmla="*/ 0 w 99"/>
                    <a:gd name="T7" fmla="*/ 361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9" h="99">
                      <a:moveTo>
                        <a:pt x="0" y="99"/>
                      </a:moveTo>
                      <a:lnTo>
                        <a:pt x="99" y="50"/>
                      </a:lnTo>
                      <a:lnTo>
                        <a:pt x="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42" name="Rectangle 28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86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8443" name="Line 29"/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81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Rectangle 30"/>
              <p:cNvSpPr>
                <a:spLocks noChangeArrowheads="1"/>
              </p:cNvSpPr>
              <p:nvPr/>
            </p:nvSpPr>
            <p:spPr bwMode="auto">
              <a:xfrm>
                <a:off x="3360" y="3840"/>
                <a:ext cx="206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40" name="Text Box 31"/>
            <p:cNvSpPr txBox="1">
              <a:spLocks noChangeArrowheads="1"/>
            </p:cNvSpPr>
            <p:nvPr/>
          </p:nvSpPr>
          <p:spPr bwMode="auto">
            <a:xfrm>
              <a:off x="3363" y="3974"/>
              <a:ext cx="245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  <a:latin typeface="Arial" panose="020B0604020202020204" pitchFamily="34" charset="0"/>
                </a:rPr>
                <a:t>Fluorescence reveals binding</a:t>
              </a:r>
            </a:p>
          </p:txBody>
        </p:sp>
      </p:grpSp>
      <p:sp>
        <p:nvSpPr>
          <p:cNvPr id="18437" name="Text Box 34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Small-molecule microarrays</a:t>
            </a:r>
          </a:p>
        </p:txBody>
      </p:sp>
      <p:sp>
        <p:nvSpPr>
          <p:cNvPr id="18438" name="Text Box 35"/>
          <p:cNvSpPr txBox="1">
            <a:spLocks noChangeArrowheads="1"/>
          </p:cNvSpPr>
          <p:nvPr/>
        </p:nvSpPr>
        <p:spPr bwMode="auto">
          <a:xfrm>
            <a:off x="304800" y="661988"/>
            <a:ext cx="855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What if there is no known ligand for protein of interest?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164" name="Group 28"/>
          <p:cNvGrpSpPr>
            <a:grpSpLocks/>
          </p:cNvGrpSpPr>
          <p:nvPr/>
        </p:nvGrpSpPr>
        <p:grpSpPr bwMode="auto">
          <a:xfrm>
            <a:off x="238125" y="3733800"/>
            <a:ext cx="5229225" cy="2327275"/>
            <a:chOff x="150" y="2352"/>
            <a:chExt cx="3294" cy="1466"/>
          </a:xfrm>
        </p:grpSpPr>
        <p:pic>
          <p:nvPicPr>
            <p:cNvPr id="194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2352"/>
              <a:ext cx="1302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Line 5"/>
            <p:cNvSpPr>
              <a:spLocks noChangeShapeType="1"/>
            </p:cNvSpPr>
            <p:nvPr/>
          </p:nvSpPr>
          <p:spPr bwMode="auto">
            <a:xfrm flipH="1" flipV="1">
              <a:off x="1707" y="3281"/>
              <a:ext cx="1665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Rectangle 6"/>
            <p:cNvSpPr>
              <a:spLocks noChangeArrowheads="1"/>
            </p:cNvSpPr>
            <p:nvPr/>
          </p:nvSpPr>
          <p:spPr bwMode="auto">
            <a:xfrm>
              <a:off x="1690" y="2716"/>
              <a:ext cx="175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Probe slides with proteins;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Visualize protein-ligand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binding with fluorescence</a:t>
              </a:r>
            </a:p>
          </p:txBody>
        </p:sp>
        <p:sp>
          <p:nvSpPr>
            <p:cNvPr id="19479" name="Rectangle 7"/>
            <p:cNvSpPr>
              <a:spLocks noChangeArrowheads="1"/>
            </p:cNvSpPr>
            <p:nvPr/>
          </p:nvSpPr>
          <p:spPr bwMode="auto">
            <a:xfrm>
              <a:off x="150" y="3414"/>
              <a:ext cx="18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  <a:latin typeface="Arial" panose="020B0604020202020204" pitchFamily="34" charset="0"/>
                </a:rPr>
                <a:t>Fluorescent spots reveal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  <a:latin typeface="Arial" panose="020B0604020202020204" pitchFamily="34" charset="0"/>
                </a:rPr>
                <a:t>binding interactions</a:t>
              </a:r>
              <a:endParaRPr lang="en-US" altLang="en-US" sz="1600">
                <a:solidFill>
                  <a:srgbClr val="0099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304800" y="890588"/>
            <a:ext cx="3295650" cy="2387600"/>
            <a:chOff x="192" y="768"/>
            <a:chExt cx="2296" cy="1679"/>
          </a:xfrm>
        </p:grpSpPr>
        <p:pic>
          <p:nvPicPr>
            <p:cNvPr id="1947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68"/>
              <a:ext cx="967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Text Box 11"/>
            <p:cNvSpPr txBox="1">
              <a:spLocks noChangeArrowheads="1"/>
            </p:cNvSpPr>
            <p:nvPr/>
          </p:nvSpPr>
          <p:spPr bwMode="auto">
            <a:xfrm>
              <a:off x="192" y="1996"/>
              <a:ext cx="229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  <a:latin typeface="Arial" panose="020B0604020202020204" pitchFamily="34" charset="0"/>
                </a:rPr>
                <a:t>Split-pool combinatorial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  <a:latin typeface="Arial" panose="020B0604020202020204" pitchFamily="34" charset="0"/>
                </a:rPr>
                <a:t>library on polystyrene beads</a:t>
              </a:r>
              <a:endParaRPr lang="en-US" altLang="en-US" sz="1600">
                <a:solidFill>
                  <a:srgbClr val="0099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460" name="Line 13"/>
          <p:cNvSpPr>
            <a:spLocks noChangeShapeType="1"/>
          </p:cNvSpPr>
          <p:nvPr/>
        </p:nvSpPr>
        <p:spPr bwMode="auto">
          <a:xfrm flipV="1">
            <a:off x="1820863" y="1641475"/>
            <a:ext cx="41275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1151" name="Group 15"/>
          <p:cNvGrpSpPr>
            <a:grpSpLocks/>
          </p:cNvGrpSpPr>
          <p:nvPr/>
        </p:nvGrpSpPr>
        <p:grpSpPr bwMode="auto">
          <a:xfrm>
            <a:off x="5245100" y="1454150"/>
            <a:ext cx="3562350" cy="1712913"/>
            <a:chOff x="3456" y="912"/>
            <a:chExt cx="2481" cy="1205"/>
          </a:xfrm>
        </p:grpSpPr>
        <p:pic>
          <p:nvPicPr>
            <p:cNvPr id="19472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2032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3464" y="1666"/>
              <a:ext cx="2473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  <a:latin typeface="Arial" panose="020B0604020202020204" pitchFamily="34" charset="0"/>
                </a:rPr>
                <a:t>384-well stock plate containing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  <a:latin typeface="Arial" panose="020B0604020202020204" pitchFamily="34" charset="0"/>
                </a:rPr>
                <a:t>small molecules in 10 µL DMF</a:t>
              </a:r>
              <a:endParaRPr lang="en-US" altLang="en-US" sz="1600">
                <a:solidFill>
                  <a:srgbClr val="0099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462" name="Line 18"/>
          <p:cNvSpPr>
            <a:spLocks noChangeShapeType="1"/>
          </p:cNvSpPr>
          <p:nvPr/>
        </p:nvSpPr>
        <p:spPr bwMode="auto">
          <a:xfrm>
            <a:off x="2971800" y="2546350"/>
            <a:ext cx="1792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19"/>
          <p:cNvSpPr txBox="1">
            <a:spLocks noChangeArrowheads="1"/>
          </p:cNvSpPr>
          <p:nvPr/>
        </p:nvSpPr>
        <p:spPr bwMode="auto">
          <a:xfrm>
            <a:off x="2938463" y="2195513"/>
            <a:ext cx="1801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HF•py, then DMF</a:t>
            </a:r>
          </a:p>
        </p:txBody>
      </p:sp>
      <p:grpSp>
        <p:nvGrpSpPr>
          <p:cNvPr id="731167" name="Group 31"/>
          <p:cNvGrpSpPr>
            <a:grpSpLocks/>
          </p:cNvGrpSpPr>
          <p:nvPr/>
        </p:nvGrpSpPr>
        <p:grpSpPr bwMode="auto">
          <a:xfrm>
            <a:off x="5175250" y="3511550"/>
            <a:ext cx="3714750" cy="2432050"/>
            <a:chOff x="3260" y="2212"/>
            <a:chExt cx="2340" cy="1532"/>
          </a:xfrm>
        </p:grpSpPr>
        <p:sp>
          <p:nvSpPr>
            <p:cNvPr id="19468" name="Line 21"/>
            <p:cNvSpPr>
              <a:spLocks noChangeShapeType="1"/>
            </p:cNvSpPr>
            <p:nvPr/>
          </p:nvSpPr>
          <p:spPr bwMode="auto">
            <a:xfrm>
              <a:off x="4023" y="2212"/>
              <a:ext cx="0" cy="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Text Box 22"/>
            <p:cNvSpPr txBox="1">
              <a:spLocks noChangeArrowheads="1"/>
            </p:cNvSpPr>
            <p:nvPr/>
          </p:nvSpPr>
          <p:spPr bwMode="auto">
            <a:xfrm>
              <a:off x="4116" y="2268"/>
              <a:ext cx="112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Spot 1 nL drops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on glass slides</a:t>
              </a:r>
            </a:p>
          </p:txBody>
        </p:sp>
        <p:sp>
          <p:nvSpPr>
            <p:cNvPr id="19470" name="Rectangle 23"/>
            <p:cNvSpPr>
              <a:spLocks noChangeArrowheads="1"/>
            </p:cNvSpPr>
            <p:nvPr/>
          </p:nvSpPr>
          <p:spPr bwMode="auto">
            <a:xfrm>
              <a:off x="3260" y="3513"/>
              <a:ext cx="2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  <a:latin typeface="Arial" panose="020B0604020202020204" pitchFamily="34" charset="0"/>
                </a:rPr>
                <a:t>10,000 small molecules per slide</a:t>
              </a:r>
              <a:endParaRPr lang="en-US" altLang="en-US" sz="1600">
                <a:solidFill>
                  <a:srgbClr val="0099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9471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" y="2998"/>
              <a:ext cx="186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5" name="Text Box 25"/>
          <p:cNvSpPr txBox="1">
            <a:spLocks noChangeArrowheads="1"/>
          </p:cNvSpPr>
          <p:nvPr/>
        </p:nvSpPr>
        <p:spPr bwMode="auto">
          <a:xfrm>
            <a:off x="976313" y="6218238"/>
            <a:ext cx="7319962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 method to rapidly detect protein-ligand binding</a:t>
            </a:r>
          </a:p>
        </p:txBody>
      </p:sp>
      <p:sp>
        <p:nvSpPr>
          <p:cNvPr id="19466" name="Text Box 26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Small-molecule microarrays</a:t>
            </a:r>
          </a:p>
        </p:txBody>
      </p:sp>
      <p:graphicFrame>
        <p:nvGraphicFramePr>
          <p:cNvPr id="19467" name="Object 30"/>
          <p:cNvGraphicFramePr>
            <a:graphicFrameLocks noChangeAspect="1"/>
          </p:cNvGraphicFramePr>
          <p:nvPr/>
        </p:nvGraphicFramePr>
        <p:xfrm>
          <a:off x="2235200" y="601663"/>
          <a:ext cx="29400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CS ChemDraw Drawing" r:id="rId7" imgW="3067431" imgH="1659331" progId="ChemDraw.Document.6.0">
                  <p:embed/>
                </p:oleObj>
              </mc:Choice>
              <mc:Fallback>
                <p:oleObj name="CS ChemDraw Drawing" r:id="rId7" imgW="3067431" imgH="1659331" progId="ChemDraw.Document.6.0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601663"/>
                        <a:ext cx="29400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4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Attachment of compounds to slides</a:t>
            </a:r>
          </a:p>
        </p:txBody>
      </p:sp>
      <p:sp>
        <p:nvSpPr>
          <p:cNvPr id="733199" name="Line 15"/>
          <p:cNvSpPr>
            <a:spLocks noChangeShapeType="1"/>
          </p:cNvSpPr>
          <p:nvPr/>
        </p:nvSpPr>
        <p:spPr bwMode="auto">
          <a:xfrm>
            <a:off x="228600" y="38481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3200" name="Text Box 16"/>
          <p:cNvSpPr txBox="1">
            <a:spLocks noChangeArrowheads="1"/>
          </p:cNvSpPr>
          <p:nvPr/>
        </p:nvSpPr>
        <p:spPr bwMode="auto">
          <a:xfrm>
            <a:off x="304800" y="4038600"/>
            <a:ext cx="8559800" cy="8223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Proof-of-concept experiments use known interactions between various small molecules and proteins</a:t>
            </a:r>
          </a:p>
        </p:txBody>
      </p:sp>
      <p:sp>
        <p:nvSpPr>
          <p:cNvPr id="733201" name="Text Box 7"/>
          <p:cNvSpPr txBox="1">
            <a:spLocks noChangeArrowheads="1"/>
          </p:cNvSpPr>
          <p:nvPr/>
        </p:nvSpPr>
        <p:spPr bwMode="auto">
          <a:xfrm>
            <a:off x="1260475" y="4945063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Small molecule</a:t>
            </a:r>
          </a:p>
        </p:txBody>
      </p:sp>
      <p:sp>
        <p:nvSpPr>
          <p:cNvPr id="733202" name="Text Box 7"/>
          <p:cNvSpPr txBox="1">
            <a:spLocks noChangeArrowheads="1"/>
          </p:cNvSpPr>
          <p:nvPr/>
        </p:nvSpPr>
        <p:spPr bwMode="auto">
          <a:xfrm>
            <a:off x="3336925" y="4945063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Protein</a:t>
            </a:r>
          </a:p>
        </p:txBody>
      </p:sp>
      <p:sp>
        <p:nvSpPr>
          <p:cNvPr id="733203" name="Text Box 7"/>
          <p:cNvSpPr txBox="1">
            <a:spLocks noChangeArrowheads="1"/>
          </p:cNvSpPr>
          <p:nvPr/>
        </p:nvSpPr>
        <p:spPr bwMode="auto">
          <a:xfrm>
            <a:off x="5673725" y="4945063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u="sng">
                <a:latin typeface="Arial" panose="020B0604020202020204" pitchFamily="34" charset="0"/>
              </a:rPr>
              <a:t>K</a:t>
            </a:r>
            <a:r>
              <a:rPr lang="en-US" altLang="en-US" sz="2000" baseline="-250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733204" name="Text Box 7"/>
          <p:cNvSpPr txBox="1">
            <a:spLocks noChangeArrowheads="1"/>
          </p:cNvSpPr>
          <p:nvPr/>
        </p:nvSpPr>
        <p:spPr bwMode="auto">
          <a:xfrm>
            <a:off x="1260475" y="5334000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biotin</a:t>
            </a:r>
          </a:p>
        </p:txBody>
      </p:sp>
      <p:sp>
        <p:nvSpPr>
          <p:cNvPr id="733205" name="Text Box 7"/>
          <p:cNvSpPr txBox="1">
            <a:spLocks noChangeArrowheads="1"/>
          </p:cNvSpPr>
          <p:nvPr/>
        </p:nvSpPr>
        <p:spPr bwMode="auto">
          <a:xfrm>
            <a:off x="3336925" y="5334000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streptavidin</a:t>
            </a:r>
          </a:p>
        </p:txBody>
      </p:sp>
      <p:sp>
        <p:nvSpPr>
          <p:cNvPr id="733206" name="Text Box 7"/>
          <p:cNvSpPr txBox="1">
            <a:spLocks noChangeArrowheads="1"/>
          </p:cNvSpPr>
          <p:nvPr/>
        </p:nvSpPr>
        <p:spPr bwMode="auto">
          <a:xfrm>
            <a:off x="5673725" y="5334000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0.00001 nM</a:t>
            </a:r>
            <a:endParaRPr lang="en-US" altLang="en-US" sz="2000" baseline="-25000">
              <a:latin typeface="Arial" panose="020B0604020202020204" pitchFamily="34" charset="0"/>
            </a:endParaRPr>
          </a:p>
        </p:txBody>
      </p:sp>
      <p:sp>
        <p:nvSpPr>
          <p:cNvPr id="733207" name="Text Box 7"/>
          <p:cNvSpPr txBox="1">
            <a:spLocks noChangeArrowheads="1"/>
          </p:cNvSpPr>
          <p:nvPr/>
        </p:nvSpPr>
        <p:spPr bwMode="auto">
          <a:xfrm>
            <a:off x="7550150" y="533400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(10 fM)</a:t>
            </a:r>
            <a:endParaRPr lang="en-US" altLang="en-US" sz="2000" baseline="-25000">
              <a:latin typeface="Arial" panose="020B0604020202020204" pitchFamily="34" charset="0"/>
            </a:endParaRPr>
          </a:p>
        </p:txBody>
      </p:sp>
      <p:sp>
        <p:nvSpPr>
          <p:cNvPr id="733208" name="Text Box 7"/>
          <p:cNvSpPr txBox="1">
            <a:spLocks noChangeArrowheads="1"/>
          </p:cNvSpPr>
          <p:nvPr/>
        </p:nvSpPr>
        <p:spPr bwMode="auto">
          <a:xfrm>
            <a:off x="1260475" y="5730875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digoxigenin</a:t>
            </a:r>
          </a:p>
        </p:txBody>
      </p:sp>
      <p:sp>
        <p:nvSpPr>
          <p:cNvPr id="733209" name="Text Box 7"/>
          <p:cNvSpPr txBox="1">
            <a:spLocks noChangeArrowheads="1"/>
          </p:cNvSpPr>
          <p:nvPr/>
        </p:nvSpPr>
        <p:spPr bwMode="auto">
          <a:xfrm>
            <a:off x="3336925" y="5730875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DI-22 antibody</a:t>
            </a:r>
          </a:p>
        </p:txBody>
      </p:sp>
      <p:sp>
        <p:nvSpPr>
          <p:cNvPr id="733210" name="Text Box 7"/>
          <p:cNvSpPr txBox="1">
            <a:spLocks noChangeArrowheads="1"/>
          </p:cNvSpPr>
          <p:nvPr/>
        </p:nvSpPr>
        <p:spPr bwMode="auto">
          <a:xfrm>
            <a:off x="5673725" y="5730875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 nM</a:t>
            </a:r>
            <a:endParaRPr lang="en-US" altLang="en-US" sz="2000" baseline="-25000">
              <a:latin typeface="Arial" panose="020B0604020202020204" pitchFamily="34" charset="0"/>
            </a:endParaRPr>
          </a:p>
        </p:txBody>
      </p:sp>
      <p:sp>
        <p:nvSpPr>
          <p:cNvPr id="733211" name="Text Box 7"/>
          <p:cNvSpPr txBox="1">
            <a:spLocks noChangeArrowheads="1"/>
          </p:cNvSpPr>
          <p:nvPr/>
        </p:nvSpPr>
        <p:spPr bwMode="auto">
          <a:xfrm>
            <a:off x="1260475" y="6127750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FK506</a:t>
            </a:r>
          </a:p>
        </p:txBody>
      </p:sp>
      <p:sp>
        <p:nvSpPr>
          <p:cNvPr id="733212" name="Text Box 7"/>
          <p:cNvSpPr txBox="1">
            <a:spLocks noChangeArrowheads="1"/>
          </p:cNvSpPr>
          <p:nvPr/>
        </p:nvSpPr>
        <p:spPr bwMode="auto">
          <a:xfrm>
            <a:off x="3336925" y="6127750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FKBP12</a:t>
            </a:r>
          </a:p>
        </p:txBody>
      </p:sp>
      <p:sp>
        <p:nvSpPr>
          <p:cNvPr id="733213" name="Text Box 7"/>
          <p:cNvSpPr txBox="1">
            <a:spLocks noChangeArrowheads="1"/>
          </p:cNvSpPr>
          <p:nvPr/>
        </p:nvSpPr>
        <p:spPr bwMode="auto">
          <a:xfrm>
            <a:off x="5673725" y="6127750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10 nM</a:t>
            </a:r>
            <a:endParaRPr lang="en-US" altLang="en-US" sz="2000" baseline="-25000">
              <a:latin typeface="Arial" panose="020B0604020202020204" pitchFamily="34" charset="0"/>
            </a:endParaRPr>
          </a:p>
        </p:txBody>
      </p:sp>
      <p:sp>
        <p:nvSpPr>
          <p:cNvPr id="20498" name="Text Box 7"/>
          <p:cNvSpPr txBox="1">
            <a:spLocks noChangeArrowheads="1"/>
          </p:cNvSpPr>
          <p:nvPr/>
        </p:nvSpPr>
        <p:spPr bwMode="auto">
          <a:xfrm>
            <a:off x="311150" y="2711450"/>
            <a:ext cx="3736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hydroxylamines, hydrazines, 1,2-aminothiols</a:t>
            </a:r>
          </a:p>
        </p:txBody>
      </p:sp>
      <p:sp>
        <p:nvSpPr>
          <p:cNvPr id="20499" name="Text Box 7"/>
          <p:cNvSpPr txBox="1">
            <a:spLocks noChangeArrowheads="1"/>
          </p:cNvSpPr>
          <p:nvPr/>
        </p:nvSpPr>
        <p:spPr bwMode="auto">
          <a:xfrm>
            <a:off x="311150" y="990600"/>
            <a:ext cx="373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C9A05"/>
                </a:solidFill>
                <a:latin typeface="Arial" panose="020B0604020202020204" pitchFamily="34" charset="0"/>
              </a:rPr>
              <a:t>thiols</a:t>
            </a:r>
          </a:p>
        </p:txBody>
      </p:sp>
      <p:sp>
        <p:nvSpPr>
          <p:cNvPr id="20500" name="Text Box 7"/>
          <p:cNvSpPr txBox="1">
            <a:spLocks noChangeArrowheads="1"/>
          </p:cNvSpPr>
          <p:nvPr/>
        </p:nvSpPr>
        <p:spPr bwMode="auto">
          <a:xfrm>
            <a:off x="625475" y="1730375"/>
            <a:ext cx="3108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alcohols, phenols, carboxylic acids</a:t>
            </a:r>
          </a:p>
        </p:txBody>
      </p:sp>
      <p:graphicFrame>
        <p:nvGraphicFramePr>
          <p:cNvPr id="20501" name="Object 34"/>
          <p:cNvGraphicFramePr>
            <a:graphicFrameLocks noChangeAspect="1"/>
          </p:cNvGraphicFramePr>
          <p:nvPr/>
        </p:nvGraphicFramePr>
        <p:xfrm>
          <a:off x="4300538" y="990600"/>
          <a:ext cx="8747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6" name="CS ChemDraw Drawing" r:id="rId3" imgW="545211" imgH="242214" progId="ChemDraw.Document.6.0">
                  <p:embed/>
                </p:oleObj>
              </mc:Choice>
              <mc:Fallback>
                <p:oleObj name="CS ChemDraw Drawing" r:id="rId3" imgW="545211" imgH="242214" progId="ChemDraw.Document.6.0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990600"/>
                        <a:ext cx="8747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35"/>
          <p:cNvGraphicFramePr>
            <a:graphicFrameLocks noChangeAspect="1"/>
          </p:cNvGraphicFramePr>
          <p:nvPr/>
        </p:nvGraphicFramePr>
        <p:xfrm>
          <a:off x="4300538" y="1900238"/>
          <a:ext cx="8874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7" name="CS ChemDraw Drawing" r:id="rId5" imgW="551307" imgH="240589" progId="ChemDraw.Document.6.0">
                  <p:embed/>
                </p:oleObj>
              </mc:Choice>
              <mc:Fallback>
                <p:oleObj name="CS ChemDraw Drawing" r:id="rId5" imgW="551307" imgH="240589" progId="ChemDraw.Document.6.0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1900238"/>
                        <a:ext cx="88741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36"/>
          <p:cNvGraphicFramePr>
            <a:graphicFrameLocks noChangeAspect="1"/>
          </p:cNvGraphicFramePr>
          <p:nvPr/>
        </p:nvGraphicFramePr>
        <p:xfrm>
          <a:off x="5502275" y="1735138"/>
          <a:ext cx="16494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8" name="CS ChemDraw Drawing" r:id="rId7" imgW="1025271" imgH="469392" progId="ChemDraw.Document.6.0">
                  <p:embed/>
                </p:oleObj>
              </mc:Choice>
              <mc:Fallback>
                <p:oleObj name="CS ChemDraw Drawing" r:id="rId7" imgW="1025271" imgH="469392" progId="ChemDraw.Document.6.0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1735138"/>
                        <a:ext cx="164941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38"/>
          <p:cNvGraphicFramePr>
            <a:graphicFrameLocks noChangeAspect="1"/>
          </p:cNvGraphicFramePr>
          <p:nvPr/>
        </p:nvGraphicFramePr>
        <p:xfrm>
          <a:off x="7440613" y="1900238"/>
          <a:ext cx="11255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9" name="CS ChemDraw Drawing" r:id="rId9" imgW="699135" imgH="240589" progId="ChemDraw.Document.6.0">
                  <p:embed/>
                </p:oleObj>
              </mc:Choice>
              <mc:Fallback>
                <p:oleObj name="CS ChemDraw Drawing" r:id="rId9" imgW="699135" imgH="240589" progId="ChemDraw.Document.6.0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613" y="1900238"/>
                        <a:ext cx="112553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39"/>
          <p:cNvGraphicFramePr>
            <a:graphicFrameLocks noChangeAspect="1"/>
          </p:cNvGraphicFramePr>
          <p:nvPr/>
        </p:nvGraphicFramePr>
        <p:xfrm>
          <a:off x="4300538" y="2865438"/>
          <a:ext cx="9667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0" name="CS ChemDraw Drawing" r:id="rId11" imgW="601599" imgH="273914" progId="ChemDraw.Document.6.0">
                  <p:embed/>
                </p:oleObj>
              </mc:Choice>
              <mc:Fallback>
                <p:oleObj name="CS ChemDraw Drawing" r:id="rId11" imgW="601599" imgH="273914" progId="ChemDraw.Document.6.0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865438"/>
                        <a:ext cx="9667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40"/>
          <p:cNvGraphicFramePr>
            <a:graphicFrameLocks noChangeAspect="1"/>
          </p:cNvGraphicFramePr>
          <p:nvPr/>
        </p:nvGraphicFramePr>
        <p:xfrm>
          <a:off x="5821363" y="2695575"/>
          <a:ext cx="9699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1" name="CS ChemDraw Drawing" r:id="rId13" imgW="601599" imgH="379171" progId="ChemDraw.Document.6.0">
                  <p:embed/>
                </p:oleObj>
              </mc:Choice>
              <mc:Fallback>
                <p:oleObj name="CS ChemDraw Drawing" r:id="rId13" imgW="601599" imgH="379171" progId="ChemDraw.Document.6.0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2695575"/>
                        <a:ext cx="96996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41"/>
          <p:cNvGraphicFramePr>
            <a:graphicFrameLocks noChangeAspect="1"/>
          </p:cNvGraphicFramePr>
          <p:nvPr/>
        </p:nvGraphicFramePr>
        <p:xfrm>
          <a:off x="7440613" y="2573338"/>
          <a:ext cx="11318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2" name="CS ChemDraw Drawing" r:id="rId15" imgW="703707" imgH="455168" progId="ChemDraw.Document.6.0">
                  <p:embed/>
                </p:oleObj>
              </mc:Choice>
              <mc:Fallback>
                <p:oleObj name="CS ChemDraw Drawing" r:id="rId15" imgW="703707" imgH="455168" progId="ChemDraw.Document.6.0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613" y="2573338"/>
                        <a:ext cx="11318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9" grpId="0" animBg="1"/>
      <p:bldP spid="733200" grpId="0" animBg="1"/>
      <p:bldP spid="733201" grpId="0"/>
      <p:bldP spid="733202" grpId="0"/>
      <p:bldP spid="733203" grpId="0"/>
      <p:bldP spid="733204" grpId="0"/>
      <p:bldP spid="733205" grpId="0"/>
      <p:bldP spid="733206" grpId="0"/>
      <p:bldP spid="733207" grpId="0"/>
      <p:bldP spid="733208" grpId="0"/>
      <p:bldP spid="733209" grpId="0"/>
      <p:bldP spid="733210" grpId="0"/>
      <p:bldP spid="733211" grpId="0"/>
      <p:bldP spid="733212" grpId="0"/>
      <p:bldP spid="7332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11150" y="58738"/>
            <a:ext cx="860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Attachment of compounds to slides: Alcohols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7683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Hergenrother et al., </a:t>
            </a:r>
            <a:r>
              <a:rPr lang="en-US" altLang="en-US" sz="1800" b="0" i="1">
                <a:latin typeface="Arial" panose="020B0604020202020204" pitchFamily="34" charset="0"/>
              </a:rPr>
              <a:t>J. Am. Chem. Soc.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122</a:t>
            </a:r>
            <a:r>
              <a:rPr lang="en-US" altLang="en-US" sz="1800" b="0">
                <a:latin typeface="Arial" panose="020B0604020202020204" pitchFamily="34" charset="0"/>
              </a:rPr>
              <a:t>, 7849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0"/>
            <a:ext cx="4837113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5242" name="Group 10"/>
          <p:cNvGrpSpPr>
            <a:grpSpLocks/>
          </p:cNvGrpSpPr>
          <p:nvPr/>
        </p:nvGrpSpPr>
        <p:grpSpPr bwMode="auto">
          <a:xfrm>
            <a:off x="423863" y="4176713"/>
            <a:ext cx="1517650" cy="1533525"/>
            <a:chOff x="219" y="2770"/>
            <a:chExt cx="956" cy="966"/>
          </a:xfrm>
        </p:grpSpPr>
        <p:sp>
          <p:nvSpPr>
            <p:cNvPr id="23574" name="Rectangle 11"/>
            <p:cNvSpPr>
              <a:spLocks noChangeArrowheads="1"/>
            </p:cNvSpPr>
            <p:nvPr/>
          </p:nvSpPr>
          <p:spPr bwMode="auto">
            <a:xfrm>
              <a:off x="219" y="2770"/>
              <a:ext cx="956" cy="96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3575" name="Group 12"/>
            <p:cNvGrpSpPr>
              <a:grpSpLocks/>
            </p:cNvGrpSpPr>
            <p:nvPr/>
          </p:nvGrpSpPr>
          <p:grpSpPr bwMode="auto">
            <a:xfrm>
              <a:off x="391" y="2797"/>
              <a:ext cx="655" cy="878"/>
              <a:chOff x="391" y="2797"/>
              <a:chExt cx="655" cy="878"/>
            </a:xfrm>
          </p:grpSpPr>
          <p:sp>
            <p:nvSpPr>
              <p:cNvPr id="23576" name="Rectangle 13"/>
              <p:cNvSpPr>
                <a:spLocks noChangeArrowheads="1"/>
              </p:cNvSpPr>
              <p:nvPr/>
            </p:nvSpPr>
            <p:spPr bwMode="auto">
              <a:xfrm>
                <a:off x="391" y="2797"/>
                <a:ext cx="65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1    1    1</a:t>
                </a:r>
                <a:endParaRPr lang="en-US" altLang="en-US" sz="2400"/>
              </a:p>
            </p:txBody>
          </p:sp>
          <p:sp>
            <p:nvSpPr>
              <p:cNvPr id="23577" name="Rectangle 14"/>
              <p:cNvSpPr>
                <a:spLocks noChangeArrowheads="1"/>
              </p:cNvSpPr>
              <p:nvPr/>
            </p:nvSpPr>
            <p:spPr bwMode="auto">
              <a:xfrm>
                <a:off x="391" y="3135"/>
                <a:ext cx="65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2    2    2</a:t>
                </a:r>
                <a:endParaRPr lang="en-US" altLang="en-US" sz="2400"/>
              </a:p>
            </p:txBody>
          </p:sp>
          <p:sp>
            <p:nvSpPr>
              <p:cNvPr id="23578" name="Rectangle 15"/>
              <p:cNvSpPr>
                <a:spLocks noChangeArrowheads="1"/>
              </p:cNvSpPr>
              <p:nvPr/>
            </p:nvSpPr>
            <p:spPr bwMode="auto">
              <a:xfrm>
                <a:off x="391" y="3473"/>
                <a:ext cx="65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3    3    3</a:t>
                </a:r>
                <a:endParaRPr lang="en-US" altLang="en-US" sz="2400"/>
              </a:p>
            </p:txBody>
          </p:sp>
        </p:grpSp>
      </p:grpSp>
      <p:sp>
        <p:nvSpPr>
          <p:cNvPr id="735248" name="Text Box 16"/>
          <p:cNvSpPr txBox="1">
            <a:spLocks noChangeArrowheads="1"/>
          </p:cNvSpPr>
          <p:nvPr/>
        </p:nvSpPr>
        <p:spPr bwMode="auto">
          <a:xfrm>
            <a:off x="304800" y="3548063"/>
            <a:ext cx="71897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Compounds spotted in 1 nL drops onto glass slides:</a:t>
            </a:r>
          </a:p>
        </p:txBody>
      </p:sp>
      <p:pic>
        <p:nvPicPr>
          <p:cNvPr id="73524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4184650"/>
            <a:ext cx="14843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5250" name="Line 18"/>
          <p:cNvSpPr>
            <a:spLocks noChangeShapeType="1"/>
          </p:cNvSpPr>
          <p:nvPr/>
        </p:nvSpPr>
        <p:spPr bwMode="auto">
          <a:xfrm flipH="1">
            <a:off x="3184525" y="5305425"/>
            <a:ext cx="346075" cy="1588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251" name="Rectangle 19"/>
          <p:cNvSpPr>
            <a:spLocks noChangeArrowheads="1"/>
          </p:cNvSpPr>
          <p:nvPr/>
        </p:nvSpPr>
        <p:spPr bwMode="auto">
          <a:xfrm>
            <a:off x="3184525" y="5291138"/>
            <a:ext cx="349250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35252" name="Rectangle 20"/>
          <p:cNvSpPr>
            <a:spLocks noChangeArrowheads="1"/>
          </p:cNvSpPr>
          <p:nvPr/>
        </p:nvSpPr>
        <p:spPr bwMode="auto">
          <a:xfrm>
            <a:off x="3090863" y="5383213"/>
            <a:ext cx="606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Helvetica" panose="020B0604020202020204" pitchFamily="34" charset="0"/>
              </a:rPr>
              <a:t>400 µm</a:t>
            </a:r>
            <a:endParaRPr lang="en-US" altLang="en-US" sz="2400"/>
          </a:p>
        </p:txBody>
      </p:sp>
      <p:sp>
        <p:nvSpPr>
          <p:cNvPr id="735253" name="Text Box 21"/>
          <p:cNvSpPr txBox="1">
            <a:spLocks noChangeArrowheads="1"/>
          </p:cNvSpPr>
          <p:nvPr/>
        </p:nvSpPr>
        <p:spPr bwMode="auto">
          <a:xfrm>
            <a:off x="2317750" y="5680075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Probe with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Cy5</a:t>
            </a:r>
            <a:r>
              <a:rPr lang="en-US" altLang="en-US" sz="1600">
                <a:latin typeface="Arial" panose="020B0604020202020204" pitchFamily="34" charset="0"/>
              </a:rPr>
              <a:t>-FKBP12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73525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184650"/>
            <a:ext cx="15176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5255" name="Rectangle 23"/>
          <p:cNvSpPr>
            <a:spLocks noChangeArrowheads="1"/>
          </p:cNvSpPr>
          <p:nvPr/>
        </p:nvSpPr>
        <p:spPr bwMode="auto">
          <a:xfrm>
            <a:off x="4089400" y="5680075"/>
            <a:ext cx="1528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Probe with </a:t>
            </a:r>
            <a:r>
              <a:rPr lang="en-US" altLang="en-US" sz="1600">
                <a:solidFill>
                  <a:srgbClr val="009900"/>
                </a:solidFill>
                <a:latin typeface="Arial" panose="020B0604020202020204" pitchFamily="34" charset="0"/>
              </a:rPr>
              <a:t>Cy3</a:t>
            </a:r>
            <a:r>
              <a:rPr lang="en-US" altLang="en-US" sz="1600">
                <a:latin typeface="Arial" panose="020B0604020202020204" pitchFamily="34" charset="0"/>
              </a:rPr>
              <a:t>-DI-22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73525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173538"/>
            <a:ext cx="14874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5257" name="Rectangle 25"/>
          <p:cNvSpPr>
            <a:spLocks noChangeArrowheads="1"/>
          </p:cNvSpPr>
          <p:nvPr/>
        </p:nvSpPr>
        <p:spPr bwMode="auto">
          <a:xfrm>
            <a:off x="5457825" y="5680075"/>
            <a:ext cx="2012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Probe with           </a:t>
            </a: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FITC</a:t>
            </a:r>
            <a:r>
              <a:rPr lang="en-US" altLang="en-US" sz="1600">
                <a:latin typeface="Arial" panose="020B0604020202020204" pitchFamily="34" charset="0"/>
              </a:rPr>
              <a:t>-streptavidin</a:t>
            </a:r>
            <a:r>
              <a:rPr lang="en-US" altLang="en-US" sz="1600">
                <a:latin typeface="Times" panose="02020603050405020304" pitchFamily="18" charset="0"/>
              </a:rPr>
              <a:t>    </a:t>
            </a:r>
          </a:p>
        </p:txBody>
      </p:sp>
      <p:pic>
        <p:nvPicPr>
          <p:cNvPr id="73525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198938"/>
            <a:ext cx="14938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5259" name="Text Box 27"/>
          <p:cNvSpPr txBox="1">
            <a:spLocks noChangeArrowheads="1"/>
          </p:cNvSpPr>
          <p:nvPr/>
        </p:nvSpPr>
        <p:spPr bwMode="auto">
          <a:xfrm>
            <a:off x="7373938" y="56800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Probe with all three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735260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762000"/>
            <a:ext cx="4048125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5261" name="Oval 29"/>
          <p:cNvSpPr>
            <a:spLocks noChangeArrowheads="1"/>
          </p:cNvSpPr>
          <p:nvPr/>
        </p:nvSpPr>
        <p:spPr bwMode="auto">
          <a:xfrm>
            <a:off x="7570788" y="18669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35262" name="Oval 30"/>
          <p:cNvSpPr>
            <a:spLocks noChangeArrowheads="1"/>
          </p:cNvSpPr>
          <p:nvPr/>
        </p:nvSpPr>
        <p:spPr bwMode="auto">
          <a:xfrm>
            <a:off x="6184900" y="3052763"/>
            <a:ext cx="304800" cy="304800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35263" name="Oval 31"/>
          <p:cNvSpPr>
            <a:spLocks noChangeArrowheads="1"/>
          </p:cNvSpPr>
          <p:nvPr/>
        </p:nvSpPr>
        <p:spPr bwMode="auto">
          <a:xfrm>
            <a:off x="7951788" y="3052763"/>
            <a:ext cx="304800" cy="304800"/>
          </a:xfrm>
          <a:prstGeom prst="ellips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8" grpId="0"/>
      <p:bldP spid="735250" grpId="0" animBg="1"/>
      <p:bldP spid="735251" grpId="0" animBg="1"/>
      <p:bldP spid="735252" grpId="0"/>
      <p:bldP spid="735253" grpId="0"/>
      <p:bldP spid="735255" grpId="0"/>
      <p:bldP spid="735257" grpId="0"/>
      <p:bldP spid="735259" grpId="0"/>
      <p:bldP spid="735261" grpId="0" animBg="1"/>
      <p:bldP spid="735262" grpId="0" animBg="1"/>
      <p:bldP spid="7352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0"/>
          <p:cNvSpPr>
            <a:spLocks/>
          </p:cNvSpPr>
          <p:nvPr/>
        </p:nvSpPr>
        <p:spPr bwMode="auto">
          <a:xfrm>
            <a:off x="5257800" y="1993900"/>
            <a:ext cx="74613" cy="641350"/>
          </a:xfrm>
          <a:prstGeom prst="rightBrace">
            <a:avLst>
              <a:gd name="adj1" fmla="val 71631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603" name="Text Box 14"/>
          <p:cNvSpPr txBox="1">
            <a:spLocks noChangeArrowheads="1"/>
          </p:cNvSpPr>
          <p:nvPr/>
        </p:nvSpPr>
        <p:spPr bwMode="auto">
          <a:xfrm>
            <a:off x="260350" y="58738"/>
            <a:ext cx="8604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Summary of proof-of-concept experiments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825500"/>
            <a:ext cx="5867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1. Attachment of compounds to slides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Hydroxylamines and hydrazines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Thiols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• Alcohols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	• Phenols and carboxylic acids</a:t>
            </a:r>
          </a:p>
        </p:txBody>
      </p:sp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5332413" y="1647825"/>
            <a:ext cx="2914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</a:rPr>
              <a:t>readily available from linkers used in combinatorial chemistry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2946400"/>
            <a:ext cx="706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2. Probing microarrays with proteins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Protein solutions as low as 5 nM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Small-molecule solutions as low as 15 µM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4394200"/>
            <a:ext cx="80184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3. Detection of protein-ligand interactions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Direct detection with fluorescently labeled protein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Indirect detection with antibody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38323" name="Text Box 19"/>
          <p:cNvSpPr txBox="1">
            <a:spLocks noChangeArrowheads="1"/>
          </p:cNvSpPr>
          <p:nvPr/>
        </p:nvSpPr>
        <p:spPr bwMode="auto">
          <a:xfrm>
            <a:off x="1133475" y="5926138"/>
            <a:ext cx="7069138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Microarrays are stable for &gt;2 months in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383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314950" y="5676900"/>
            <a:ext cx="267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6336 compounds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200150" y="2730500"/>
            <a:ext cx="267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3780 compounds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226050" y="2730500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~4500 compounds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111250" y="5676900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~4500 compounds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603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Examples of </a:t>
            </a: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microarrayed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compounds</a:t>
            </a:r>
          </a:p>
        </p:txBody>
      </p:sp>
      <p:graphicFrame>
        <p:nvGraphicFramePr>
          <p:cNvPr id="26631" name="Object 10"/>
          <p:cNvGraphicFramePr>
            <a:graphicFrameLocks noChangeAspect="1"/>
          </p:cNvGraphicFramePr>
          <p:nvPr/>
        </p:nvGraphicFramePr>
        <p:xfrm>
          <a:off x="804863" y="833438"/>
          <a:ext cx="34639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" name="CS ChemDraw Drawing" r:id="rId3" imgW="2689479" imgH="1432154" progId="ChemDraw.Document.6.0">
                  <p:embed/>
                </p:oleObj>
              </mc:Choice>
              <mc:Fallback>
                <p:oleObj name="CS ChemDraw Drawing" r:id="rId3" imgW="2689479" imgH="1432154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833438"/>
                        <a:ext cx="34639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1"/>
          <p:cNvGraphicFramePr>
            <a:graphicFrameLocks noChangeAspect="1"/>
          </p:cNvGraphicFramePr>
          <p:nvPr/>
        </p:nvGraphicFramePr>
        <p:xfrm>
          <a:off x="4911725" y="1435100"/>
          <a:ext cx="34798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1" name="CS ChemDraw Drawing" r:id="rId5" imgW="2701671" imgH="948944" progId="ChemDraw.Document.6.0">
                  <p:embed/>
                </p:oleObj>
              </mc:Choice>
              <mc:Fallback>
                <p:oleObj name="CS ChemDraw Drawing" r:id="rId5" imgW="2701671" imgH="948944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1435100"/>
                        <a:ext cx="34798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2"/>
          <p:cNvGraphicFramePr>
            <a:graphicFrameLocks noChangeAspect="1"/>
          </p:cNvGraphicFramePr>
          <p:nvPr/>
        </p:nvGraphicFramePr>
        <p:xfrm>
          <a:off x="903288" y="3863975"/>
          <a:ext cx="326707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2" name="CS ChemDraw Drawing" r:id="rId7" imgW="2535555" imgH="1222045" progId="ChemDraw.Document.6.0">
                  <p:embed/>
                </p:oleObj>
              </mc:Choice>
              <mc:Fallback>
                <p:oleObj name="CS ChemDraw Drawing" r:id="rId7" imgW="2535555" imgH="1222045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3863975"/>
                        <a:ext cx="3267075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4"/>
          <p:cNvGraphicFramePr>
            <a:graphicFrameLocks noChangeAspect="1"/>
          </p:cNvGraphicFramePr>
          <p:nvPr/>
        </p:nvGraphicFramePr>
        <p:xfrm>
          <a:off x="4921250" y="3759200"/>
          <a:ext cx="346075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3" name="CS ChemDraw Drawing" r:id="rId9" imgW="2689479" imgH="1398422" progId="ChemDraw.Document.6.0">
                  <p:embed/>
                </p:oleObj>
              </mc:Choice>
              <mc:Fallback>
                <p:oleObj name="CS ChemDraw Drawing" r:id="rId9" imgW="2689479" imgH="1398422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3759200"/>
                        <a:ext cx="346075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7"/>
          <p:cNvSpPr txBox="1">
            <a:spLocks noChangeArrowheads="1"/>
          </p:cNvSpPr>
          <p:nvPr/>
        </p:nvSpPr>
        <p:spPr bwMode="auto">
          <a:xfrm>
            <a:off x="466725" y="3149600"/>
            <a:ext cx="410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Kuruvilla et al., </a:t>
            </a:r>
            <a:r>
              <a:rPr lang="en-US" altLang="en-US" sz="1800" b="0" i="1">
                <a:latin typeface="Arial" panose="020B0604020202020204" pitchFamily="34" charset="0"/>
              </a:rPr>
              <a:t>Nature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2002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416</a:t>
            </a:r>
            <a:r>
              <a:rPr lang="en-US" altLang="en-US" sz="1800" b="0">
                <a:latin typeface="Arial" panose="020B0604020202020204" pitchFamily="34" charset="0"/>
              </a:rPr>
              <a:t>, 653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9" name="Rectangle 13"/>
          <p:cNvSpPr>
            <a:spLocks noChangeArrowheads="1"/>
          </p:cNvSpPr>
          <p:nvPr/>
        </p:nvSpPr>
        <p:spPr bwMode="auto">
          <a:xfrm>
            <a:off x="2349500" y="4572000"/>
            <a:ext cx="2286000" cy="2057400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5790" name="Rectangle 14"/>
          <p:cNvSpPr>
            <a:spLocks noChangeArrowheads="1"/>
          </p:cNvSpPr>
          <p:nvPr/>
        </p:nvSpPr>
        <p:spPr bwMode="auto">
          <a:xfrm>
            <a:off x="4635500" y="4572000"/>
            <a:ext cx="2286000" cy="20574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High-throughput screening (HTS)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39750" y="876300"/>
            <a:ext cx="8147050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Goal</a:t>
            </a:r>
            <a:r>
              <a:rPr lang="en-US" altLang="en-US" sz="2400">
                <a:latin typeface="Arial" panose="020B0604020202020204" pitchFamily="34" charset="0"/>
              </a:rPr>
              <a:t>: find the needle (i.e., compound) in the haystack</a:t>
            </a:r>
          </a:p>
        </p:txBody>
      </p:sp>
      <p:pic>
        <p:nvPicPr>
          <p:cNvPr id="6150" name="Picture 8" descr="needle in hay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524000"/>
            <a:ext cx="1981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90575" y="3175000"/>
            <a:ext cx="764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</a:rPr>
              <a:t>Assumption</a:t>
            </a:r>
            <a:r>
              <a:rPr lang="en-US" altLang="en-US" sz="240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1800" y="3771900"/>
            <a:ext cx="825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More compounds screened </a:t>
            </a:r>
            <a:r>
              <a:rPr lang="en-US" altLang="en-US" sz="2400">
                <a:latin typeface="Symbol" panose="05050102010706020507" pitchFamily="18" charset="2"/>
              </a:rPr>
              <a:t>®</a:t>
            </a:r>
            <a:r>
              <a:rPr lang="en-US" altLang="en-US" sz="2400">
                <a:latin typeface="Arial" panose="020B0604020202020204" pitchFamily="34" charset="0"/>
              </a:rPr>
              <a:t> better chances of “hit”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32050" y="5189538"/>
            <a:ext cx="208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vitro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screens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5189538"/>
            <a:ext cx="208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Cell-based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screens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9" grpId="0" animBg="1"/>
      <p:bldP spid="715790" grpId="0" animBg="1"/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685800" y="533400"/>
            <a:ext cx="2362200" cy="3917950"/>
            <a:chOff x="432" y="604"/>
            <a:chExt cx="1488" cy="2468"/>
          </a:xfrm>
        </p:grpSpPr>
        <p:sp>
          <p:nvSpPr>
            <p:cNvPr id="27664" name="Line 4"/>
            <p:cNvSpPr>
              <a:spLocks noChangeShapeType="1"/>
            </p:cNvSpPr>
            <p:nvPr/>
          </p:nvSpPr>
          <p:spPr bwMode="auto">
            <a:xfrm>
              <a:off x="720" y="158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5" name="Group 5"/>
            <p:cNvGrpSpPr>
              <a:grpSpLocks/>
            </p:cNvGrpSpPr>
            <p:nvPr/>
          </p:nvGrpSpPr>
          <p:grpSpPr bwMode="auto">
            <a:xfrm>
              <a:off x="432" y="604"/>
              <a:ext cx="1471" cy="2468"/>
              <a:chOff x="432" y="604"/>
              <a:chExt cx="1471" cy="2468"/>
            </a:xfrm>
          </p:grpSpPr>
          <p:pic>
            <p:nvPicPr>
              <p:cNvPr id="2767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604"/>
                <a:ext cx="1471" cy="2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2" name="Text Box 7"/>
              <p:cNvSpPr txBox="1">
                <a:spLocks noChangeArrowheads="1"/>
              </p:cNvSpPr>
              <p:nvPr/>
            </p:nvSpPr>
            <p:spPr bwMode="auto">
              <a:xfrm>
                <a:off x="701" y="1680"/>
                <a:ext cx="83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9900"/>
                    </a:solidFill>
                    <a:latin typeface="Times" panose="02020603050405020304" pitchFamily="18" charset="0"/>
                  </a:rPr>
                  <a:t>Cy5</a:t>
                </a:r>
                <a:r>
                  <a:rPr lang="en-US" altLang="en-US" sz="1400">
                    <a:latin typeface="Times" panose="02020603050405020304" pitchFamily="18" charset="0"/>
                  </a:rPr>
                  <a:t>-NHS ester</a:t>
                </a:r>
                <a:endParaRPr lang="en-US" altLang="en-US" sz="1600">
                  <a:latin typeface="Times" panose="02020603050405020304" pitchFamily="18" charset="0"/>
                </a:endParaRPr>
              </a:p>
            </p:txBody>
          </p:sp>
          <p:sp>
            <p:nvSpPr>
              <p:cNvPr id="27673" name="Text Box 8"/>
              <p:cNvSpPr txBox="1">
                <a:spLocks noChangeArrowheads="1"/>
              </p:cNvSpPr>
              <p:nvPr/>
            </p:nvSpPr>
            <p:spPr bwMode="auto">
              <a:xfrm>
                <a:off x="614" y="1372"/>
                <a:ext cx="4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" panose="02020603050405020304" pitchFamily="18" charset="0"/>
                  </a:rPr>
                  <a:t>Ure2p</a:t>
                </a:r>
              </a:p>
            </p:txBody>
          </p:sp>
          <p:sp>
            <p:nvSpPr>
              <p:cNvPr id="27674" name="Text Box 9"/>
              <p:cNvSpPr txBox="1">
                <a:spLocks noChangeArrowheads="1"/>
              </p:cNvSpPr>
              <p:nvPr/>
            </p:nvSpPr>
            <p:spPr bwMode="auto">
              <a:xfrm>
                <a:off x="576" y="2860"/>
                <a:ext cx="7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9900"/>
                    </a:solidFill>
                    <a:latin typeface="Times" panose="02020603050405020304" pitchFamily="18" charset="0"/>
                  </a:rPr>
                  <a:t>Cy5</a:t>
                </a:r>
                <a:r>
                  <a:rPr lang="en-US" altLang="en-US" sz="1600">
                    <a:latin typeface="Times" panose="02020603050405020304" pitchFamily="18" charset="0"/>
                  </a:rPr>
                  <a:t>-Ure2p</a:t>
                </a:r>
              </a:p>
            </p:txBody>
          </p:sp>
        </p:grpSp>
        <p:sp>
          <p:nvSpPr>
            <p:cNvPr id="27666" name="Rectangle 10"/>
            <p:cNvSpPr>
              <a:spLocks noChangeArrowheads="1"/>
            </p:cNvSpPr>
            <p:nvPr/>
          </p:nvSpPr>
          <p:spPr bwMode="auto">
            <a:xfrm>
              <a:off x="1488" y="2160"/>
              <a:ext cx="432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7667" name="Group 11"/>
            <p:cNvGrpSpPr>
              <a:grpSpLocks/>
            </p:cNvGrpSpPr>
            <p:nvPr/>
          </p:nvGrpSpPr>
          <p:grpSpPr bwMode="auto">
            <a:xfrm>
              <a:off x="1392" y="2208"/>
              <a:ext cx="480" cy="432"/>
              <a:chOff x="1968" y="1344"/>
              <a:chExt cx="624" cy="576"/>
            </a:xfrm>
          </p:grpSpPr>
          <p:sp>
            <p:nvSpPr>
              <p:cNvPr id="740364" name="AutoShape 12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576" cy="480"/>
              </a:xfrm>
              <a:prstGeom prst="star5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40365" name="AutoShape 13"/>
              <p:cNvSpPr>
                <a:spLocks noChangeArrowheads="1"/>
              </p:cNvSpPr>
              <p:nvPr/>
            </p:nvSpPr>
            <p:spPr bwMode="auto">
              <a:xfrm rot="-3085048">
                <a:off x="1968" y="1392"/>
                <a:ext cx="576" cy="480"/>
              </a:xfrm>
              <a:prstGeom prst="star5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40366" name="AutoShape 14"/>
              <p:cNvSpPr>
                <a:spLocks noChangeArrowheads="1"/>
              </p:cNvSpPr>
              <p:nvPr/>
            </p:nvSpPr>
            <p:spPr bwMode="auto">
              <a:xfrm rot="2507779">
                <a:off x="2016" y="1392"/>
                <a:ext cx="576" cy="480"/>
              </a:xfrm>
              <a:prstGeom prst="star5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pic>
        <p:nvPicPr>
          <p:cNvPr id="2765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21275"/>
            <a:ext cx="3543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7"/>
          <p:cNvSpPr txBox="1">
            <a:spLocks noChangeArrowheads="1"/>
          </p:cNvSpPr>
          <p:nvPr/>
        </p:nvSpPr>
        <p:spPr bwMode="auto">
          <a:xfrm>
            <a:off x="342900" y="5919788"/>
            <a:ext cx="393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Microarray of 3780 compounds</a:t>
            </a:r>
          </a:p>
        </p:txBody>
      </p:sp>
      <p:pic>
        <p:nvPicPr>
          <p:cNvPr id="27653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75150"/>
            <a:ext cx="76676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54" name="Group 30"/>
          <p:cNvGrpSpPr>
            <a:grpSpLocks/>
          </p:cNvGrpSpPr>
          <p:nvPr/>
        </p:nvGrpSpPr>
        <p:grpSpPr bwMode="auto">
          <a:xfrm>
            <a:off x="2971800" y="1752600"/>
            <a:ext cx="5410200" cy="4487863"/>
            <a:chOff x="1872" y="1104"/>
            <a:chExt cx="3408" cy="2827"/>
          </a:xfrm>
        </p:grpSpPr>
        <p:pic>
          <p:nvPicPr>
            <p:cNvPr id="2765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1104"/>
              <a:ext cx="2223" cy="2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9" name="Text Box 21"/>
            <p:cNvSpPr txBox="1">
              <a:spLocks noChangeArrowheads="1"/>
            </p:cNvSpPr>
            <p:nvPr/>
          </p:nvSpPr>
          <p:spPr bwMode="auto">
            <a:xfrm>
              <a:off x="3539" y="2491"/>
              <a:ext cx="1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“uretupamine”</a:t>
              </a: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0" name="Text Box 22"/>
            <p:cNvSpPr txBox="1">
              <a:spLocks noChangeArrowheads="1"/>
            </p:cNvSpPr>
            <p:nvPr/>
          </p:nvSpPr>
          <p:spPr bwMode="auto">
            <a:xfrm>
              <a:off x="3271" y="3489"/>
              <a:ext cx="200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Slide probed with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50 nM </a:t>
              </a:r>
              <a:r>
                <a:rPr lang="en-US" altLang="en-US" sz="2000">
                  <a:solidFill>
                    <a:srgbClr val="009900"/>
                  </a:solidFill>
                  <a:latin typeface="Arial" panose="020B0604020202020204" pitchFamily="34" charset="0"/>
                </a:rPr>
                <a:t>Cy5</a:t>
              </a:r>
              <a:r>
                <a:rPr lang="en-US" altLang="en-US" sz="2000">
                  <a:latin typeface="Arial" panose="020B0604020202020204" pitchFamily="34" charset="0"/>
                </a:rPr>
                <a:t>-labeled Ure2p</a:t>
              </a:r>
            </a:p>
          </p:txBody>
        </p:sp>
        <p:sp>
          <p:nvSpPr>
            <p:cNvPr id="27661" name="Rectangle 23"/>
            <p:cNvSpPr>
              <a:spLocks noChangeArrowheads="1"/>
            </p:cNvSpPr>
            <p:nvPr/>
          </p:nvSpPr>
          <p:spPr bwMode="auto">
            <a:xfrm>
              <a:off x="1872" y="3397"/>
              <a:ext cx="88" cy="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7662" name="Line 24"/>
            <p:cNvSpPr>
              <a:spLocks noChangeShapeType="1"/>
            </p:cNvSpPr>
            <p:nvPr/>
          </p:nvSpPr>
          <p:spPr bwMode="auto">
            <a:xfrm flipV="1">
              <a:off x="1872" y="1134"/>
              <a:ext cx="965" cy="2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25"/>
            <p:cNvSpPr>
              <a:spLocks noChangeShapeType="1"/>
            </p:cNvSpPr>
            <p:nvPr/>
          </p:nvSpPr>
          <p:spPr bwMode="auto">
            <a:xfrm flipV="1">
              <a:off x="1960" y="3307"/>
              <a:ext cx="307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5" name="Text Box 27"/>
          <p:cNvSpPr txBox="1">
            <a:spLocks noChangeArrowheads="1"/>
          </p:cNvSpPr>
          <p:nvPr/>
        </p:nvSpPr>
        <p:spPr bwMode="auto">
          <a:xfrm>
            <a:off x="260350" y="58738"/>
            <a:ext cx="8604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Example of microarray application: Ure2p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7683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Kuruvilla et al., </a:t>
            </a:r>
            <a:r>
              <a:rPr lang="en-US" altLang="en-US" sz="1800" b="0" i="1">
                <a:latin typeface="Arial" panose="020B0604020202020204" pitchFamily="34" charset="0"/>
              </a:rPr>
              <a:t>Nature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2002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416</a:t>
            </a:r>
            <a:r>
              <a:rPr lang="en-US" altLang="en-US" sz="1800" b="0">
                <a:latin typeface="Arial" panose="020B0604020202020204" pitchFamily="34" charset="0"/>
              </a:rPr>
              <a:t>, 653</a:t>
            </a:r>
          </a:p>
        </p:txBody>
      </p:sp>
      <p:pic>
        <p:nvPicPr>
          <p:cNvPr id="2765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671513"/>
            <a:ext cx="422275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168525" y="1892300"/>
            <a:ext cx="478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Where to get compounds from?</a:t>
            </a:r>
          </a:p>
        </p:txBody>
      </p:sp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144463" y="3429000"/>
            <a:ext cx="6797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National Cancer Institute (NCI) will ship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~2100 compounds to interested users for free</a:t>
            </a:r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276225" y="4622800"/>
            <a:ext cx="8639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Larger collections must be purchased from vendors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solidFill>
                  <a:srgbClr val="993300"/>
                </a:solidFill>
                <a:latin typeface="Arial" panose="020B0604020202020204" pitchFamily="34" charset="0"/>
              </a:rPr>
              <a:t>(e.g., Maybridge, Chembridge; Slide 9-18)</a:t>
            </a:r>
            <a:r>
              <a:rPr lang="en-US" altLang="en-US" sz="240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Prices range from $0.6–$4.0 per compound,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typically for ~1–2 </a:t>
            </a:r>
            <a:r>
              <a:rPr lang="en-US" altLang="en-US" sz="2400">
                <a:latin typeface="Symbol" panose="05050102010706020507" pitchFamily="18" charset="2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mol of material (~0.5–1 mg).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016000" y="2451100"/>
            <a:ext cx="709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Synthetic chemistry &amp; combinatorial chemistry!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HTS: Compounds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150938" y="914400"/>
            <a:ext cx="6823075" cy="8223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Once an assay is developed, then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it needs to be implemented on a large scale.</a:t>
            </a: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1844675" y="6408738"/>
            <a:ext cx="5480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Hergenrother, </a:t>
            </a:r>
            <a:r>
              <a:rPr lang="en-US" altLang="en-US" sz="1800" b="0" i="1">
                <a:latin typeface="Arial" panose="020B0604020202020204" pitchFamily="34" charset="0"/>
              </a:rPr>
              <a:t>Curr. Opin. Chem. Biol.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10</a:t>
            </a:r>
            <a:r>
              <a:rPr lang="en-US" altLang="en-US" sz="1800" b="0">
                <a:latin typeface="Arial" panose="020B0604020202020204" pitchFamily="34" charset="0"/>
              </a:rPr>
              <a:t>, 213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sp>
        <p:nvSpPr>
          <p:cNvPr id="741387" name="Line 11"/>
          <p:cNvSpPr>
            <a:spLocks noChangeShapeType="1"/>
          </p:cNvSpPr>
          <p:nvPr/>
        </p:nvSpPr>
        <p:spPr bwMode="auto">
          <a:xfrm>
            <a:off x="228600" y="3124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41388" name="Picture 12" descr="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90900"/>
            <a:ext cx="16986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1" grpId="0"/>
      <p:bldP spid="741382" grpId="0"/>
      <p:bldP spid="7413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635000" y="1778000"/>
            <a:ext cx="7924800" cy="3352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44500" y="762000"/>
            <a:ext cx="8224838" cy="8223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It is also possible to have someone else run your assay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for you, using their compound collection!</a:t>
            </a:r>
          </a:p>
        </p:txBody>
      </p:sp>
      <p:sp>
        <p:nvSpPr>
          <p:cNvPr id="742407" name="Line 7"/>
          <p:cNvSpPr>
            <a:spLocks noChangeShapeType="1"/>
          </p:cNvSpPr>
          <p:nvPr/>
        </p:nvSpPr>
        <p:spPr bwMode="auto">
          <a:xfrm>
            <a:off x="2844800" y="1778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08" name="Text Box 8"/>
          <p:cNvSpPr txBox="1">
            <a:spLocks noChangeArrowheads="1"/>
          </p:cNvSpPr>
          <p:nvPr/>
        </p:nvSpPr>
        <p:spPr bwMode="auto">
          <a:xfrm>
            <a:off x="996950" y="2690813"/>
            <a:ext cx="1390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Compound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collections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(for screening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by users)</a:t>
            </a:r>
          </a:p>
        </p:txBody>
      </p:sp>
      <p:sp>
        <p:nvSpPr>
          <p:cNvPr id="742409" name="Text Box 9"/>
          <p:cNvSpPr txBox="1">
            <a:spLocks noChangeArrowheads="1"/>
          </p:cNvSpPr>
          <p:nvPr/>
        </p:nvSpPr>
        <p:spPr bwMode="auto">
          <a:xfrm>
            <a:off x="706438" y="4198938"/>
            <a:ext cx="2025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(performed by others)</a:t>
            </a:r>
          </a:p>
        </p:txBody>
      </p:sp>
      <p:sp>
        <p:nvSpPr>
          <p:cNvPr id="742410" name="Text Box 10"/>
          <p:cNvSpPr txBox="1">
            <a:spLocks noChangeArrowheads="1"/>
          </p:cNvSpPr>
          <p:nvPr/>
        </p:nvSpPr>
        <p:spPr bwMode="auto">
          <a:xfrm>
            <a:off x="3402013" y="198755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Free!</a:t>
            </a:r>
          </a:p>
        </p:txBody>
      </p:sp>
      <p:sp>
        <p:nvSpPr>
          <p:cNvPr id="742411" name="Text Box 11"/>
          <p:cNvSpPr txBox="1">
            <a:spLocks noChangeArrowheads="1"/>
          </p:cNvSpPr>
          <p:nvPr/>
        </p:nvSpPr>
        <p:spPr bwMode="auto">
          <a:xfrm>
            <a:off x="6408738" y="1989138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$$$</a:t>
            </a:r>
          </a:p>
        </p:txBody>
      </p:sp>
      <p:sp>
        <p:nvSpPr>
          <p:cNvPr id="742412" name="Text Box 12"/>
          <p:cNvSpPr txBox="1">
            <a:spLocks noChangeArrowheads="1"/>
          </p:cNvSpPr>
          <p:nvPr/>
        </p:nvSpPr>
        <p:spPr bwMode="auto">
          <a:xfrm>
            <a:off x="3511550" y="2995613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NCI</a:t>
            </a:r>
          </a:p>
        </p:txBody>
      </p:sp>
      <p:sp>
        <p:nvSpPr>
          <p:cNvPr id="742413" name="Text Box 13"/>
          <p:cNvSpPr txBox="1">
            <a:spLocks noChangeArrowheads="1"/>
          </p:cNvSpPr>
          <p:nvPr/>
        </p:nvSpPr>
        <p:spPr bwMode="auto">
          <a:xfrm>
            <a:off x="5156200" y="299561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Commercial vendors</a:t>
            </a:r>
          </a:p>
        </p:txBody>
      </p:sp>
      <p:sp>
        <p:nvSpPr>
          <p:cNvPr id="742414" name="Text Box 14"/>
          <p:cNvSpPr txBox="1">
            <a:spLocks noChangeArrowheads="1"/>
          </p:cNvSpPr>
          <p:nvPr/>
        </p:nvSpPr>
        <p:spPr bwMode="auto">
          <a:xfrm>
            <a:off x="2922588" y="4076700"/>
            <a:ext cx="189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Arial" panose="020B0604020202020204" pitchFamily="34" charset="0"/>
              </a:rPr>
              <a:t>**</a:t>
            </a:r>
            <a:r>
              <a:rPr lang="en-US" altLang="en-US" sz="2400">
                <a:latin typeface="Arial" panose="020B0604020202020204" pitchFamily="34" charset="0"/>
              </a:rPr>
              <a:t>NIH-SMR/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NIH-MLSCN</a:t>
            </a:r>
          </a:p>
        </p:txBody>
      </p:sp>
      <p:sp>
        <p:nvSpPr>
          <p:cNvPr id="742415" name="Text Box 15"/>
          <p:cNvSpPr txBox="1">
            <a:spLocks noChangeArrowheads="1"/>
          </p:cNvSpPr>
          <p:nvPr/>
        </p:nvSpPr>
        <p:spPr bwMode="auto">
          <a:xfrm>
            <a:off x="5137150" y="4076700"/>
            <a:ext cx="3236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Academic centers;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Commercial services</a:t>
            </a:r>
          </a:p>
        </p:txBody>
      </p:sp>
      <p:sp>
        <p:nvSpPr>
          <p:cNvPr id="742416" name="Line 16"/>
          <p:cNvSpPr>
            <a:spLocks noChangeShapeType="1"/>
          </p:cNvSpPr>
          <p:nvPr/>
        </p:nvSpPr>
        <p:spPr bwMode="auto">
          <a:xfrm>
            <a:off x="635000" y="2616200"/>
            <a:ext cx="791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HTS: Compounds</a:t>
            </a:r>
          </a:p>
        </p:txBody>
      </p:sp>
      <p:sp>
        <p:nvSpPr>
          <p:cNvPr id="29711" name="Text Box 5"/>
          <p:cNvSpPr txBox="1">
            <a:spLocks noChangeArrowheads="1"/>
          </p:cNvSpPr>
          <p:nvPr/>
        </p:nvSpPr>
        <p:spPr bwMode="auto">
          <a:xfrm>
            <a:off x="1844675" y="6408738"/>
            <a:ext cx="548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Hergenrother, </a:t>
            </a:r>
            <a:r>
              <a:rPr lang="en-US" altLang="en-US" sz="1800" b="0" i="1">
                <a:latin typeface="Arial" panose="020B0604020202020204" pitchFamily="34" charset="0"/>
              </a:rPr>
              <a:t>Curr. Opin. Chem. Biol.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10</a:t>
            </a:r>
            <a:r>
              <a:rPr lang="en-US" altLang="en-US" sz="1800" b="0">
                <a:latin typeface="Arial" panose="020B0604020202020204" pitchFamily="34" charset="0"/>
              </a:rPr>
              <a:t>, 213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sp>
        <p:nvSpPr>
          <p:cNvPr id="742419" name="Line 19"/>
          <p:cNvSpPr>
            <a:spLocks noChangeShapeType="1"/>
          </p:cNvSpPr>
          <p:nvPr/>
        </p:nvSpPr>
        <p:spPr bwMode="auto">
          <a:xfrm>
            <a:off x="635000" y="3859213"/>
            <a:ext cx="791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20" name="Line 20"/>
          <p:cNvSpPr>
            <a:spLocks noChangeShapeType="1"/>
          </p:cNvSpPr>
          <p:nvPr/>
        </p:nvSpPr>
        <p:spPr bwMode="auto">
          <a:xfrm>
            <a:off x="4902200" y="1778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21" name="Text Box 5"/>
          <p:cNvSpPr txBox="1">
            <a:spLocks noChangeArrowheads="1"/>
          </p:cNvSpPr>
          <p:nvPr/>
        </p:nvSpPr>
        <p:spPr bwMode="auto">
          <a:xfrm>
            <a:off x="263525" y="5219700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  <a:latin typeface="Arial" panose="020B0604020202020204" pitchFamily="34" charset="0"/>
              </a:rPr>
              <a:t>** NIH Small Molecule Repository (SMR):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  <a:latin typeface="Arial" panose="020B0604020202020204" pitchFamily="34" charset="0"/>
              </a:rPr>
              <a:t>http://mli.nih.gov/mli/secondary-menu/mlscn/ml-small-molecule-repository/overview/</a:t>
            </a:r>
          </a:p>
        </p:txBody>
      </p:sp>
      <p:sp>
        <p:nvSpPr>
          <p:cNvPr id="742422" name="Text Box 5"/>
          <p:cNvSpPr txBox="1">
            <a:spLocks noChangeArrowheads="1"/>
          </p:cNvSpPr>
          <p:nvPr/>
        </p:nvSpPr>
        <p:spPr bwMode="auto">
          <a:xfrm>
            <a:off x="1647825" y="5791200"/>
            <a:ext cx="650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  <a:latin typeface="Arial" panose="020B0604020202020204" pitchFamily="34" charset="0"/>
              </a:rPr>
              <a:t>NIH Molecular Libraries Screening Centers Network (MLSCN):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  <a:latin typeface="Arial" panose="020B0604020202020204" pitchFamily="34" charset="0"/>
              </a:rPr>
              <a:t>http://mli.nih.gov/mli/secondary-menu/mlscn/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2" grpId="0" animBg="1"/>
      <p:bldP spid="742407" grpId="0" animBg="1"/>
      <p:bldP spid="742408" grpId="0"/>
      <p:bldP spid="742409" grpId="0"/>
      <p:bldP spid="742410" grpId="0"/>
      <p:bldP spid="742411" grpId="0"/>
      <p:bldP spid="742412" grpId="0"/>
      <p:bldP spid="742413" grpId="0"/>
      <p:bldP spid="742414" grpId="0"/>
      <p:bldP spid="742415" grpId="0"/>
      <p:bldP spid="742416" grpId="0" animBg="1"/>
      <p:bldP spid="742419" grpId="0" animBg="1"/>
      <p:bldP spid="742420" grpId="0" animBg="1"/>
      <p:bldP spid="742421" grpId="0"/>
      <p:bldP spid="7424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d_7814_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98763"/>
            <a:ext cx="28194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plate-for-karsons-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47988"/>
            <a:ext cx="31242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771900" y="2033588"/>
          <a:ext cx="17526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Image File" r:id="rId5" imgW="4498476" imgH="4291593" progId="ImageExpertImage">
                  <p:embed/>
                </p:oleObj>
              </mc:Choice>
              <mc:Fallback>
                <p:oleObj name="Image File" r:id="rId5" imgW="4498476" imgH="4291593" progId="ImageExpert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033588"/>
                        <a:ext cx="17526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771900" y="3938588"/>
            <a:ext cx="17526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76200" y="5121275"/>
            <a:ext cx="346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Compound stock plate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(master plate)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489700" y="5303838"/>
            <a:ext cx="187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Assay plate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968375" y="876300"/>
            <a:ext cx="7359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Compounds are transferred from master plate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(usually 10 mM solutions in DMSO) to assay plate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HTS: How does it work?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3771900" y="4471988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pin transfer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53BB36-CF61-45C4-8B85-483940AAABDF}"/>
              </a:ext>
            </a:extLst>
          </p:cNvPr>
          <p:cNvSpPr txBox="1"/>
          <p:nvPr/>
        </p:nvSpPr>
        <p:spPr>
          <a:xfrm>
            <a:off x="2895600" y="5943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control is essential!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synchromax_et_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641475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093853" y="795338"/>
            <a:ext cx="70118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9900CC"/>
                </a:solidFill>
                <a:latin typeface="Arial" panose="020B0604020202020204" pitchFamily="34" charset="0"/>
              </a:rPr>
              <a:t>361 Noyes Lab: 180,000+ compounds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2447925" y="6367463"/>
            <a:ext cx="425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http://www.scs.illinois.edu/htsf/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635000" y="139700"/>
            <a:ext cx="7929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High-throughput screening at Illinois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228600" y="1501775"/>
            <a:ext cx="5715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Integrated liquid handler/plate reader</a:t>
            </a: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UV/vis absorbance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Fluorescence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Fluorescence polarization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Time-resolved FRET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Luminescence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Web interface for data analysis and refinement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160DEB-F492-4378-8797-ACD582A7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26658"/>
            <a:ext cx="1894240" cy="759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CDFCAE-0A91-402C-8950-A2F5DD001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216525"/>
            <a:ext cx="2133600" cy="7488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522CC5AA-FE21-46BC-B908-9889B3532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Assessment of 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77E1DCD-C634-428F-929A-A00997B2B2B0}"/>
                  </a:ext>
                </a:extLst>
              </p:cNvPr>
              <p:cNvSpPr txBox="1"/>
              <p:nvPr/>
            </p:nvSpPr>
            <p:spPr>
              <a:xfrm>
                <a:off x="2743200" y="881968"/>
                <a:ext cx="3627019" cy="1060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′=</m:t>
                    </m:r>
                  </m:oMath>
                </a14:m>
                <a:r>
                  <a:rPr lang="en-US" sz="36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endParaRPr lang="en-US" sz="36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7E1DCD-C634-428F-929A-A00997B2B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881968"/>
                <a:ext cx="3627019" cy="10606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4CB5B9-6D98-45F0-81C1-11BF3DBDE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1"/>
          <a:stretch/>
        </p:blipFill>
        <p:spPr>
          <a:xfrm>
            <a:off x="152400" y="3266959"/>
            <a:ext cx="4911314" cy="2837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88829E-1198-433B-A4CC-F773663ED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6"/>
          <a:stretch/>
        </p:blipFill>
        <p:spPr>
          <a:xfrm>
            <a:off x="4714874" y="3266959"/>
            <a:ext cx="4243765" cy="2874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2D6B05-3C66-4A4E-AB28-558DE7635503}"/>
              </a:ext>
            </a:extLst>
          </p:cNvPr>
          <p:cNvSpPr txBox="1"/>
          <p:nvPr/>
        </p:nvSpPr>
        <p:spPr>
          <a:xfrm>
            <a:off x="2901365" y="6065222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control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8B68DC-AF9E-4A0B-A226-887D84D86046}"/>
              </a:ext>
            </a:extLst>
          </p:cNvPr>
          <p:cNvSpPr txBox="1"/>
          <p:nvPr/>
        </p:nvSpPr>
        <p:spPr>
          <a:xfrm>
            <a:off x="1936850" y="2071908"/>
            <a:ext cx="571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Z’ factor: separation of controls</a:t>
            </a:r>
          </a:p>
          <a:p>
            <a:pPr algn="ctr"/>
            <a:r>
              <a:rPr lang="en-US" dirty="0"/>
              <a:t>0.5 &lt; Z’ &lt;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508D62-5E26-4386-BC61-4B81770A994C}"/>
              </a:ext>
            </a:extLst>
          </p:cNvPr>
          <p:cNvSpPr txBox="1"/>
          <p:nvPr/>
        </p:nvSpPr>
        <p:spPr>
          <a:xfrm>
            <a:off x="533400" y="2971800"/>
            <a:ext cx="2672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 from ARH3i HTS</a:t>
            </a:r>
          </a:p>
        </p:txBody>
      </p:sp>
    </p:spTree>
    <p:extLst>
      <p:ext uri="{BB962C8B-B14F-4D97-AF65-F5344CB8AC3E}">
        <p14:creationId xmlns:p14="http://schemas.microsoft.com/office/powerpoint/2010/main" val="162510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20713" y="762000"/>
            <a:ext cx="786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9900"/>
                </a:solidFill>
                <a:latin typeface="Arial" panose="020B0604020202020204" pitchFamily="34" charset="0"/>
              </a:rPr>
              <a:t>Ideally, the bar is set high to call a compound a “hit”.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HTS: Criteria for a “hit”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490663" y="1435100"/>
            <a:ext cx="6176962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100,000 compounds screened </a:t>
            </a:r>
            <a:r>
              <a:rPr lang="en-US" altLang="en-US" sz="2400" dirty="0">
                <a:latin typeface="Symbol" panose="05050102010706020507" pitchFamily="18" charset="2"/>
              </a:rPr>
              <a:t>´</a:t>
            </a:r>
            <a:r>
              <a:rPr lang="en-US" altLang="en-US" sz="2400" dirty="0">
                <a:latin typeface="Arial" panose="020B0604020202020204" pitchFamily="34" charset="0"/>
              </a:rPr>
              <a:t> 0.1% hits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100 hits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28600" y="2667000"/>
            <a:ext cx="8636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Before a “hit” compound is accepted as real, one should: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• Confirm dose-dependent effect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• Test hit compound in independent assays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• Rule out nonspecific inhibition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	Be aware of PAINS compound!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A754D346-2118-4109-B5E0-CEBE6C713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818436"/>
              </p:ext>
            </p:extLst>
          </p:nvPr>
        </p:nvGraphicFramePr>
        <p:xfrm>
          <a:off x="1816988" y="2096853"/>
          <a:ext cx="5515352" cy="317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522CC5AA-FE21-46BC-B908-9889B3532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PAINS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C95D481-F71C-4FC7-809C-05126B32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04" y="762000"/>
            <a:ext cx="5556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400" dirty="0">
                <a:solidFill>
                  <a:srgbClr val="009900"/>
                </a:solidFill>
                <a:latin typeface="Arial" panose="020B0604020202020204" pitchFamily="34" charset="0"/>
              </a:rPr>
              <a:t>an-</a:t>
            </a:r>
            <a:r>
              <a:rPr lang="en-US" altLang="en-US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dirty="0">
                <a:solidFill>
                  <a:srgbClr val="009900"/>
                </a:solidFill>
                <a:latin typeface="Arial" panose="020B0604020202020204" pitchFamily="34" charset="0"/>
              </a:rPr>
              <a:t>ssay </a:t>
            </a:r>
            <a:r>
              <a:rPr lang="en-US" altLang="en-US" sz="2400" u="sng" dirty="0" err="1">
                <a:solidFill>
                  <a:srgbClr val="0099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400" dirty="0" err="1">
                <a:solidFill>
                  <a:srgbClr val="009900"/>
                </a:solidFill>
                <a:latin typeface="Arial" panose="020B0604020202020204" pitchFamily="34" charset="0"/>
              </a:rPr>
              <a:t>terference</a:t>
            </a:r>
            <a:r>
              <a:rPr lang="en-US" altLang="en-US" sz="2400" dirty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  <a:latin typeface="Arial" panose="020B0604020202020204" pitchFamily="34" charset="0"/>
              </a:rPr>
              <a:t>Compound</a:t>
            </a:r>
            <a:r>
              <a:rPr lang="en-US" altLang="en-US" sz="2400" u="sng" dirty="0" err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  <a:endParaRPr lang="en-US" altLang="en-US" sz="2400" u="sng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C59DC4-9D93-41B9-BDB9-EEF281AF4739}"/>
              </a:ext>
            </a:extLst>
          </p:cNvPr>
          <p:cNvSpPr txBox="1"/>
          <p:nvPr/>
        </p:nvSpPr>
        <p:spPr>
          <a:xfrm>
            <a:off x="2819400" y="638283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/>
              <a:t>J. Med. Chem. </a:t>
            </a:r>
            <a:r>
              <a:rPr lang="en-US" sz="1800" i="1" dirty="0"/>
              <a:t>2010, </a:t>
            </a:r>
            <a:r>
              <a:rPr lang="en-US" sz="1800" b="0" i="1" dirty="0"/>
              <a:t>53, </a:t>
            </a:r>
            <a:r>
              <a:rPr lang="en-US" sz="1800" b="0" dirty="0"/>
              <a:t>2719-2740</a:t>
            </a:r>
            <a:endParaRPr lang="en-US" sz="1800" b="0" i="1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DD28A309-5578-445B-88C9-471B80F56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622492"/>
              </p:ext>
            </p:extLst>
          </p:nvPr>
        </p:nvGraphicFramePr>
        <p:xfrm>
          <a:off x="294509" y="3451538"/>
          <a:ext cx="778888" cy="111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" name="CS ChemDraw Drawing" r:id="rId4" imgW="786030" imgH="1125959" progId="ChemDraw.Document.6.0">
                  <p:embed/>
                </p:oleObj>
              </mc:Choice>
              <mc:Fallback>
                <p:oleObj name="CS ChemDraw Drawing" r:id="rId4" imgW="786030" imgH="11259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509" y="3451538"/>
                        <a:ext cx="778888" cy="1115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AC31DA18-4539-448E-8B6C-7FBE5BB3F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6669"/>
              </p:ext>
            </p:extLst>
          </p:nvPr>
        </p:nvGraphicFramePr>
        <p:xfrm>
          <a:off x="627584" y="2213672"/>
          <a:ext cx="1003898" cy="105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" name="CS ChemDraw Drawing" r:id="rId6" imgW="1013226" imgH="1060288" progId="ChemDraw.Document.6.0">
                  <p:embed/>
                </p:oleObj>
              </mc:Choice>
              <mc:Fallback>
                <p:oleObj name="CS ChemDraw Drawing" r:id="rId6" imgW="1013226" imgH="10602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584" y="2213672"/>
                        <a:ext cx="1003898" cy="1051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D77E1227-4617-4DD7-BFAC-46EC63417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08055"/>
              </p:ext>
            </p:extLst>
          </p:nvPr>
        </p:nvGraphicFramePr>
        <p:xfrm>
          <a:off x="7040413" y="3000918"/>
          <a:ext cx="1603592" cy="94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" name="CS ChemDraw Drawing" r:id="rId8" imgW="1648625" imgH="971758" progId="ChemDraw.Document.6.0">
                  <p:embed/>
                </p:oleObj>
              </mc:Choice>
              <mc:Fallback>
                <p:oleObj name="CS ChemDraw Drawing" r:id="rId8" imgW="1648625" imgH="9717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0413" y="3000918"/>
                        <a:ext cx="1603592" cy="94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7094C469-3CA2-4927-8D81-C76D0DF4F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187336"/>
              </p:ext>
            </p:extLst>
          </p:nvPr>
        </p:nvGraphicFramePr>
        <p:xfrm>
          <a:off x="1376489" y="4567156"/>
          <a:ext cx="695492" cy="73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" name="CS ChemDraw Drawing" r:id="rId10" imgW="702392" imgH="737339" progId="ChemDraw.Document.6.0">
                  <p:embed/>
                </p:oleObj>
              </mc:Choice>
              <mc:Fallback>
                <p:oleObj name="CS ChemDraw Drawing" r:id="rId10" imgW="702392" imgH="7373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6489" y="4567156"/>
                        <a:ext cx="695492" cy="730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C76FBFF9-A96A-4FE4-97B6-1FF7DFE64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452846"/>
              </p:ext>
            </p:extLst>
          </p:nvPr>
        </p:nvGraphicFramePr>
        <p:xfrm>
          <a:off x="6182609" y="2062826"/>
          <a:ext cx="646685" cy="107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1" name="CS ChemDraw Drawing" r:id="rId12" imgW="665775" imgH="1104761" progId="ChemDraw.Document.6.0">
                  <p:embed/>
                </p:oleObj>
              </mc:Choice>
              <mc:Fallback>
                <p:oleObj name="CS ChemDraw Drawing" r:id="rId12" imgW="665775" imgH="11047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82609" y="2062826"/>
                        <a:ext cx="646685" cy="1074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267B7B66-0F5F-455B-83A8-7DE1657B8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259780"/>
              </p:ext>
            </p:extLst>
          </p:nvPr>
        </p:nvGraphicFramePr>
        <p:xfrm>
          <a:off x="7978122" y="4201682"/>
          <a:ext cx="868577" cy="91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" name="CS ChemDraw Drawing" r:id="rId14" imgW="876326" imgH="924791" progId="ChemDraw.Document.6.0">
                  <p:embed/>
                </p:oleObj>
              </mc:Choice>
              <mc:Fallback>
                <p:oleObj name="CS ChemDraw Drawing" r:id="rId14" imgW="876326" imgH="9247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78122" y="4201682"/>
                        <a:ext cx="868577" cy="91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666700FB-1E14-451B-A0D7-C6C638DEB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252283"/>
              </p:ext>
            </p:extLst>
          </p:nvPr>
        </p:nvGraphicFramePr>
        <p:xfrm>
          <a:off x="7734859" y="1800154"/>
          <a:ext cx="1355104" cy="120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" name="CS ChemDraw Drawing" r:id="rId16" imgW="1394382" imgH="1235687" progId="ChemDraw.Document.6.0">
                  <p:embed/>
                </p:oleObj>
              </mc:Choice>
              <mc:Fallback>
                <p:oleObj name="CS ChemDraw Drawing" r:id="rId16" imgW="1394382" imgH="12356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34859" y="1800154"/>
                        <a:ext cx="1355104" cy="120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722275FE-95FF-47CB-A2C6-262B9F92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962" y="1412413"/>
            <a:ext cx="7082388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Many “hits” are frequent hitters = promiscuous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9A69AD74-3BA3-429F-A6E7-22F9F72E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23" y="5664342"/>
            <a:ext cx="6612709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16 substructural filter has been established </a:t>
            </a:r>
          </a:p>
        </p:txBody>
      </p:sp>
    </p:spTree>
    <p:extLst>
      <p:ext uri="{BB962C8B-B14F-4D97-AF65-F5344CB8AC3E}">
        <p14:creationId xmlns:p14="http://schemas.microsoft.com/office/powerpoint/2010/main" val="320304908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522CC5AA-FE21-46BC-B908-9889B3532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PAINS filter: is it a good idea?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9B6819-7C93-4864-8DD4-6EEC2F2EEFE4}"/>
              </a:ext>
            </a:extLst>
          </p:cNvPr>
          <p:cNvSpPr txBox="1"/>
          <p:nvPr/>
        </p:nvSpPr>
        <p:spPr>
          <a:xfrm>
            <a:off x="1371600" y="2937213"/>
            <a:ext cx="64770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900"/>
                </a:solidFill>
              </a:rPr>
              <a:t>87 FDA-approved drugs would be considered as PAINS compound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99EDAC-58D2-448A-A474-00DB6EBF6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"/>
          <a:stretch/>
        </p:blipFill>
        <p:spPr>
          <a:xfrm>
            <a:off x="310274" y="1144374"/>
            <a:ext cx="8077200" cy="1664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C1D65B-7993-4F8A-A6DD-BC97ADE649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05" b="17817"/>
          <a:stretch/>
        </p:blipFill>
        <p:spPr>
          <a:xfrm>
            <a:off x="3505200" y="945357"/>
            <a:ext cx="5033963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EACD87-6F9B-480A-B15A-D1709591C14D}"/>
              </a:ext>
            </a:extLst>
          </p:cNvPr>
          <p:cNvSpPr txBox="1"/>
          <p:nvPr/>
        </p:nvSpPr>
        <p:spPr>
          <a:xfrm>
            <a:off x="2421039" y="6213207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Drug </a:t>
            </a:r>
            <a:r>
              <a:rPr lang="en-US" sz="1800" b="0" i="1" dirty="0" err="1"/>
              <a:t>Discov</a:t>
            </a:r>
            <a:r>
              <a:rPr lang="en-US" sz="1800" b="0" i="1" dirty="0"/>
              <a:t>. Today </a:t>
            </a:r>
            <a:r>
              <a:rPr lang="en-US" sz="1800" dirty="0"/>
              <a:t>2016</a:t>
            </a:r>
            <a:r>
              <a:rPr lang="en-US" sz="1800" b="0" i="1" dirty="0"/>
              <a:t>, 21, </a:t>
            </a:r>
            <a:r>
              <a:rPr lang="en-US" sz="1800" b="0" dirty="0"/>
              <a:t>868-872</a:t>
            </a:r>
          </a:p>
          <a:p>
            <a:pPr algn="ctr"/>
            <a:r>
              <a:rPr lang="en-US" sz="1800" b="0" i="1" dirty="0"/>
              <a:t>J. Chem. Info. Model. </a:t>
            </a:r>
            <a:r>
              <a:rPr lang="en-US" sz="1800" dirty="0"/>
              <a:t>2017</a:t>
            </a:r>
            <a:r>
              <a:rPr lang="en-US" sz="1800" b="0" i="1" dirty="0"/>
              <a:t>, 57, </a:t>
            </a:r>
            <a:r>
              <a:rPr lang="en-US" sz="1800" b="0" dirty="0"/>
              <a:t>417-427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41ADF6C4-8C01-4C45-861C-E48D38633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751835"/>
              </p:ext>
            </p:extLst>
          </p:nvPr>
        </p:nvGraphicFramePr>
        <p:xfrm>
          <a:off x="6145257" y="3803418"/>
          <a:ext cx="2844711" cy="128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CS ChemDraw Drawing" r:id="rId5" imgW="2274869" imgH="1023712" progId="ChemDraw.Document.6.0">
                  <p:embed/>
                </p:oleObj>
              </mc:Choice>
              <mc:Fallback>
                <p:oleObj name="CS ChemDraw Drawing" r:id="rId5" imgW="2274869" imgH="10237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5257" y="3803418"/>
                        <a:ext cx="2844711" cy="1280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AA8F6F-3957-42F9-A165-1F14E8243F65}"/>
              </a:ext>
            </a:extLst>
          </p:cNvPr>
          <p:cNvSpPr txBox="1"/>
          <p:nvPr/>
        </p:nvSpPr>
        <p:spPr>
          <a:xfrm>
            <a:off x="6257027" y="519736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PAC1</a:t>
            </a:r>
          </a:p>
          <a:p>
            <a:pPr algn="ctr"/>
            <a:r>
              <a:rPr lang="en-US" sz="1800" dirty="0"/>
              <a:t>Procaspase-3 activator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49073395-9F16-4488-BA08-DCBB44EC2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41020"/>
              </p:ext>
            </p:extLst>
          </p:nvPr>
        </p:nvGraphicFramePr>
        <p:xfrm>
          <a:off x="744858" y="3855162"/>
          <a:ext cx="1752600" cy="188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CS ChemDraw Drawing" r:id="rId7" imgW="1416852" imgH="1523723" progId="ChemDraw.Document.6.0">
                  <p:embed/>
                </p:oleObj>
              </mc:Choice>
              <mc:Fallback>
                <p:oleObj name="CS ChemDraw Drawing" r:id="rId7" imgW="1416852" imgH="15237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858" y="3855162"/>
                        <a:ext cx="1752600" cy="1884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C2C127-A574-4169-AE68-D9145CB298E2}"/>
              </a:ext>
            </a:extLst>
          </p:cNvPr>
          <p:cNvSpPr txBox="1"/>
          <p:nvPr/>
        </p:nvSpPr>
        <p:spPr>
          <a:xfrm>
            <a:off x="188914" y="5744781"/>
            <a:ext cx="257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Indomethacin</a:t>
            </a:r>
          </a:p>
          <a:p>
            <a:pPr algn="ctr"/>
            <a:r>
              <a:rPr lang="en-US" sz="1800" dirty="0"/>
              <a:t>COX1 inhibitor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DF16C4FA-7AF5-4A88-8EB3-895545EFF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80576"/>
              </p:ext>
            </p:extLst>
          </p:nvPr>
        </p:nvGraphicFramePr>
        <p:xfrm>
          <a:off x="3296870" y="3912226"/>
          <a:ext cx="2418130" cy="182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CS ChemDraw Drawing" r:id="rId9" imgW="1929082" imgH="1456805" progId="ChemDraw.Document.6.0">
                  <p:embed/>
                </p:oleObj>
              </mc:Choice>
              <mc:Fallback>
                <p:oleObj name="CS ChemDraw Drawing" r:id="rId9" imgW="1929082" imgH="14568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6870" y="3912226"/>
                        <a:ext cx="2418130" cy="182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3D79D3-2A1D-4D9F-896C-D8BE3363F8CC}"/>
              </a:ext>
            </a:extLst>
          </p:cNvPr>
          <p:cNvSpPr txBox="1"/>
          <p:nvPr/>
        </p:nvSpPr>
        <p:spPr>
          <a:xfrm>
            <a:off x="2984938" y="5462436"/>
            <a:ext cx="257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Idarubicin</a:t>
            </a:r>
          </a:p>
          <a:p>
            <a:pPr algn="ctr"/>
            <a:r>
              <a:rPr lang="en-US" sz="1800" dirty="0"/>
              <a:t>antineoplastic</a:t>
            </a:r>
          </a:p>
        </p:txBody>
      </p:sp>
    </p:spTree>
    <p:extLst>
      <p:ext uri="{BB962C8B-B14F-4D97-AF65-F5344CB8AC3E}">
        <p14:creationId xmlns:p14="http://schemas.microsoft.com/office/powerpoint/2010/main" val="3119067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758825" y="685800"/>
            <a:ext cx="761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CAUTION! </a:t>
            </a:r>
            <a:r>
              <a:rPr lang="en-US" altLang="en-US" sz="2400" dirty="0">
                <a:latin typeface="Arial" panose="020B0604020202020204" pitchFamily="34" charset="0"/>
              </a:rPr>
              <a:t>Your putative “hit” compounds could be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aggregating and causing nonspecific inhibition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Widely accepted PAINS: Aggregators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64810" y="6408738"/>
            <a:ext cx="4839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latin typeface="Arial" panose="020B0604020202020204" pitchFamily="34" charset="0"/>
              </a:rPr>
              <a:t>Shoichet</a:t>
            </a:r>
            <a:r>
              <a:rPr lang="en-US" altLang="en-US" sz="1800" b="0" dirty="0">
                <a:latin typeface="Arial" panose="020B0604020202020204" pitchFamily="34" charset="0"/>
              </a:rPr>
              <a:t>, </a:t>
            </a:r>
            <a:r>
              <a:rPr lang="en-US" altLang="en-US" sz="1800" b="0" i="1" dirty="0">
                <a:latin typeface="Arial" panose="020B0604020202020204" pitchFamily="34" charset="0"/>
              </a:rPr>
              <a:t>J. Med. </a:t>
            </a:r>
            <a:r>
              <a:rPr lang="en-US" altLang="en-US" sz="1800" b="0" i="1" dirty="0" err="1">
                <a:latin typeface="Arial" panose="020B0604020202020204" pitchFamily="34" charset="0"/>
              </a:rPr>
              <a:t>Chem</a:t>
            </a:r>
            <a:r>
              <a:rPr lang="en-US" altLang="en-US" sz="1800" b="0" i="1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2015</a:t>
            </a:r>
            <a:r>
              <a:rPr lang="en-US" altLang="en-US" sz="1800" b="0" dirty="0">
                <a:latin typeface="Arial" panose="020B0604020202020204" pitchFamily="34" charset="0"/>
              </a:rPr>
              <a:t>, </a:t>
            </a:r>
            <a:r>
              <a:rPr lang="en-US" altLang="en-US" sz="1800" b="0" i="1" dirty="0">
                <a:latin typeface="Arial" panose="020B0604020202020204" pitchFamily="34" charset="0"/>
              </a:rPr>
              <a:t>58</a:t>
            </a:r>
            <a:r>
              <a:rPr lang="en-US" altLang="en-US" sz="1800" b="0" dirty="0">
                <a:latin typeface="Arial" panose="020B0604020202020204" pitchFamily="34" charset="0"/>
              </a:rPr>
              <a:t>, 7076-7087</a:t>
            </a:r>
            <a:endParaRPr lang="en-US" altLang="en-US" sz="1800" b="0" i="1" dirty="0">
              <a:latin typeface="Arial" panose="020B0604020202020204" pitchFamily="34" charset="0"/>
            </a:endParaRPr>
          </a:p>
        </p:txBody>
      </p:sp>
      <p:pic>
        <p:nvPicPr>
          <p:cNvPr id="7465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600200"/>
            <a:ext cx="2806700" cy="2667000"/>
          </a:xfrm>
          <a:prstGeom prst="rect">
            <a:avLst/>
          </a:prstGeom>
          <a:noFill/>
          <a:ln w="2540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14" name="Text Box 5"/>
          <p:cNvSpPr txBox="1">
            <a:spLocks noChangeArrowheads="1"/>
          </p:cNvSpPr>
          <p:nvPr/>
        </p:nvSpPr>
        <p:spPr bwMode="auto">
          <a:xfrm>
            <a:off x="2271713" y="4025900"/>
            <a:ext cx="7540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100 nm</a:t>
            </a:r>
            <a:endParaRPr lang="en-US" altLang="en-US" sz="1300" i="1">
              <a:latin typeface="Arial" panose="020B0604020202020204" pitchFamily="34" charset="0"/>
            </a:endParaRPr>
          </a:p>
        </p:txBody>
      </p:sp>
      <p:sp>
        <p:nvSpPr>
          <p:cNvPr id="746515" name="Text Box 5"/>
          <p:cNvSpPr txBox="1">
            <a:spLocks noChangeArrowheads="1"/>
          </p:cNvSpPr>
          <p:nvPr/>
        </p:nvSpPr>
        <p:spPr bwMode="auto">
          <a:xfrm>
            <a:off x="584200" y="3816350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(TEM image)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pic>
        <p:nvPicPr>
          <p:cNvPr id="74651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828800"/>
            <a:ext cx="51847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18" name="Text Box 5"/>
          <p:cNvSpPr txBox="1">
            <a:spLocks noChangeArrowheads="1"/>
          </p:cNvSpPr>
          <p:nvPr/>
        </p:nvSpPr>
        <p:spPr bwMode="auto">
          <a:xfrm>
            <a:off x="6978650" y="1676400"/>
            <a:ext cx="1555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promiscuous inhibitor</a:t>
            </a:r>
            <a:endParaRPr lang="en-US" altLang="en-US" sz="1800" b="0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(steep dose dependence curve)</a:t>
            </a:r>
          </a:p>
        </p:txBody>
      </p:sp>
      <p:sp>
        <p:nvSpPr>
          <p:cNvPr id="746519" name="Text Box 5"/>
          <p:cNvSpPr txBox="1">
            <a:spLocks noChangeArrowheads="1"/>
          </p:cNvSpPr>
          <p:nvPr/>
        </p:nvSpPr>
        <p:spPr bwMode="auto">
          <a:xfrm>
            <a:off x="4603750" y="2490788"/>
            <a:ext cx="118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9900"/>
                </a:solidFill>
                <a:latin typeface="Arial" panose="020B0604020202020204" pitchFamily="34" charset="0"/>
              </a:rPr>
              <a:t>standard inhibitor</a:t>
            </a:r>
            <a:endParaRPr lang="en-US" altLang="en-US" sz="1800" b="0" i="1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BCB462-518F-4C41-BBDC-27409498BCEE}"/>
              </a:ext>
            </a:extLst>
          </p:cNvPr>
          <p:cNvSpPr txBox="1"/>
          <p:nvPr/>
        </p:nvSpPr>
        <p:spPr>
          <a:xfrm>
            <a:off x="914400" y="4485155"/>
            <a:ext cx="716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Must validate your compounds</a:t>
            </a:r>
          </a:p>
          <a:p>
            <a:pPr algn="ctr"/>
            <a:endParaRPr lang="en-US" sz="1200" dirty="0"/>
          </a:p>
          <a:p>
            <a:pPr marL="457200" indent="-457200" algn="ctr">
              <a:buAutoNum type="arabicParenR"/>
            </a:pPr>
            <a:r>
              <a:rPr lang="en-US" sz="2200"/>
              <a:t>Use </a:t>
            </a:r>
            <a:r>
              <a:rPr lang="en-US" sz="2200" dirty="0"/>
              <a:t>d</a:t>
            </a:r>
            <a:r>
              <a:rPr lang="en-US" sz="2200"/>
              <a:t>etergents </a:t>
            </a:r>
            <a:r>
              <a:rPr lang="en-US" sz="2200" dirty="0"/>
              <a:t>(Triton-X, BSA, Tween-20,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pPr marL="457200" indent="-457200" algn="ctr">
              <a:buAutoNum type="arabicParenR"/>
            </a:pPr>
            <a:r>
              <a:rPr lang="en-US" sz="2200" dirty="0"/>
              <a:t>Test compounds against </a:t>
            </a:r>
            <a:r>
              <a:rPr lang="en-US" sz="2200" dirty="0">
                <a:latin typeface="Symbol" panose="05050102010706020507" pitchFamily="18" charset="2"/>
              </a:rPr>
              <a:t>b</a:t>
            </a:r>
            <a:r>
              <a:rPr lang="en-US" sz="2200" dirty="0"/>
              <a:t>-lactamase and other enzyme activity for non-specific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14" grpId="0"/>
      <p:bldP spid="746515" grpId="0"/>
      <p:bldP spid="746518" grpId="0"/>
      <p:bldP spid="7465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High-throughput screening process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Three-step process:</a:t>
            </a:r>
          </a:p>
        </p:txBody>
      </p:sp>
      <p:pic>
        <p:nvPicPr>
          <p:cNvPr id="7172" name="Picture 8" descr="high-throughput screening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25888"/>
            <a:ext cx="59436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(1)	Assay design, development, and validation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(proteins/cells, controls, etc.)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228600" y="2109788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(2)	Screening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(compounds, logistics, etc.)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228600" y="3000375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(3)	Validation of hits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(testing individual hits in other assays)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1587500" y="6438900"/>
            <a:ext cx="5943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  <a:t>http://research.med.helsinki.fi/corefacilities/htc/</a:t>
            </a:r>
          </a:p>
        </p:txBody>
      </p:sp>
      <p:sp>
        <p:nvSpPr>
          <p:cNvPr id="716814" name="Rectangle 3"/>
          <p:cNvSpPr>
            <a:spLocks noChangeArrowheads="1"/>
          </p:cNvSpPr>
          <p:nvPr/>
        </p:nvSpPr>
        <p:spPr bwMode="auto">
          <a:xfrm>
            <a:off x="6718300" y="4152900"/>
            <a:ext cx="1676400" cy="131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3300"/>
                </a:solidFill>
                <a:latin typeface="Arial" panose="020B0604020202020204" pitchFamily="34" charset="0"/>
              </a:rPr>
              <a:t>ADME: adsorption, distribution, metabolism, and excretion</a:t>
            </a:r>
          </a:p>
        </p:txBody>
      </p:sp>
      <p:sp>
        <p:nvSpPr>
          <p:cNvPr id="716815" name="Line 15"/>
          <p:cNvSpPr>
            <a:spLocks noChangeShapeType="1"/>
          </p:cNvSpPr>
          <p:nvPr/>
        </p:nvSpPr>
        <p:spPr bwMode="auto">
          <a:xfrm flipH="1">
            <a:off x="6400800" y="5160963"/>
            <a:ext cx="444500" cy="325437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4" grpId="0" animBg="1"/>
      <p:bldP spid="7168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70B446-CB6A-46D9-8BE3-E10C7BCB9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t="29661" r="13594" b="29925"/>
          <a:stretch/>
        </p:blipFill>
        <p:spPr>
          <a:xfrm rot="20573251">
            <a:off x="156430" y="1841176"/>
            <a:ext cx="1784734" cy="97591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11DE39BB-BA26-45F9-8EF8-EA499CCC8BF5}"/>
              </a:ext>
            </a:extLst>
          </p:cNvPr>
          <p:cNvSpPr/>
          <p:nvPr/>
        </p:nvSpPr>
        <p:spPr>
          <a:xfrm>
            <a:off x="2221343" y="2389951"/>
            <a:ext cx="738550" cy="16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97828A27-95A4-4D4F-A477-A32180970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13102"/>
              </p:ext>
            </p:extLst>
          </p:nvPr>
        </p:nvGraphicFramePr>
        <p:xfrm>
          <a:off x="1685018" y="2669061"/>
          <a:ext cx="702404" cy="6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CS ChemDraw Drawing" r:id="rId4" imgW="897548" imgH="801347" progId="ChemDraw.Document.6.0">
                  <p:embed/>
                </p:oleObj>
              </mc:Choice>
              <mc:Fallback>
                <p:oleObj name="CS ChemDraw Drawing" r:id="rId4" imgW="897548" imgH="801347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3EFD9F97-E396-4088-84F4-8B9534A0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5018" y="2669061"/>
                        <a:ext cx="702404" cy="62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Curved Left 4">
            <a:extLst>
              <a:ext uri="{FF2B5EF4-FFF2-40B4-BE49-F238E27FC236}">
                <a16:creationId xmlns:a16="http://schemas.microsoft.com/office/drawing/2014/main" xmlns="" id="{391D98CA-AEF7-496F-9F24-864FD90D344B}"/>
              </a:ext>
            </a:extLst>
          </p:cNvPr>
          <p:cNvSpPr/>
          <p:nvPr/>
        </p:nvSpPr>
        <p:spPr>
          <a:xfrm rot="18038493">
            <a:off x="1610259" y="2032879"/>
            <a:ext cx="236466" cy="7122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F72ED8-B382-4BF4-AE0F-0BBF9A93FF45}"/>
              </a:ext>
            </a:extLst>
          </p:cNvPr>
          <p:cNvSpPr txBox="1"/>
          <p:nvPr/>
        </p:nvSpPr>
        <p:spPr>
          <a:xfrm>
            <a:off x="2892634" y="2025442"/>
            <a:ext cx="27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SAR, lead optimization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6F7603-0164-4872-82BB-10E5CD0379A4}"/>
              </a:ext>
            </a:extLst>
          </p:cNvPr>
          <p:cNvSpPr txBox="1"/>
          <p:nvPr/>
        </p:nvSpPr>
        <p:spPr>
          <a:xfrm>
            <a:off x="3086090" y="2444901"/>
            <a:ext cx="272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identification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226387C4-287C-44D8-A98E-5C2003551F0D}"/>
              </a:ext>
            </a:extLst>
          </p:cNvPr>
          <p:cNvSpPr/>
          <p:nvPr/>
        </p:nvSpPr>
        <p:spPr>
          <a:xfrm>
            <a:off x="5460288" y="2373042"/>
            <a:ext cx="738550" cy="16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DFA365-1D76-4EA3-8154-611A39BAC5F1}"/>
              </a:ext>
            </a:extLst>
          </p:cNvPr>
          <p:cNvSpPr txBox="1"/>
          <p:nvPr/>
        </p:nvSpPr>
        <p:spPr>
          <a:xfrm>
            <a:off x="6243955" y="2044791"/>
            <a:ext cx="173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Novel 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8B1BFB-27A0-4ABD-AA92-F24DFCAE6613}"/>
              </a:ext>
            </a:extLst>
          </p:cNvPr>
          <p:cNvSpPr txBox="1"/>
          <p:nvPr/>
        </p:nvSpPr>
        <p:spPr>
          <a:xfrm>
            <a:off x="6916766" y="2382113"/>
            <a:ext cx="1665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Novel MOA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C1A39B-4882-49CE-B400-C879C2088B3A}"/>
              </a:ext>
            </a:extLst>
          </p:cNvPr>
          <p:cNvSpPr txBox="1"/>
          <p:nvPr/>
        </p:nvSpPr>
        <p:spPr>
          <a:xfrm>
            <a:off x="3250246" y="2844506"/>
            <a:ext cx="248939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Compounds in native biological environment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D6B54B2-07EA-4C51-8C6C-06BD0A0E0F81}"/>
              </a:ext>
            </a:extLst>
          </p:cNvPr>
          <p:cNvSpPr/>
          <p:nvPr/>
        </p:nvSpPr>
        <p:spPr>
          <a:xfrm>
            <a:off x="1131462" y="2240338"/>
            <a:ext cx="230378" cy="198919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038A7695-061B-4D33-B582-4F362A1C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800100"/>
            <a:ext cx="7385050" cy="82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For a cell-based assay, compounds are tested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using living cells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1789BE19-1BF8-4B5E-BA4C-12D56E39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Cell-based screening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D3FB69-9108-4958-82B3-A498B03609F2}"/>
              </a:ext>
            </a:extLst>
          </p:cNvPr>
          <p:cNvSpPr txBox="1"/>
          <p:nvPr/>
        </p:nvSpPr>
        <p:spPr>
          <a:xfrm>
            <a:off x="916101" y="3541416"/>
            <a:ext cx="2942641" cy="102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9900"/>
                </a:solidFill>
              </a:rPr>
              <a:t>Cytotoxicity readout</a:t>
            </a:r>
          </a:p>
          <a:p>
            <a:pPr algn="ctr"/>
            <a:r>
              <a:rPr lang="en-US" sz="2000" dirty="0"/>
              <a:t>Does the compound kill the cell?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1F2281-B262-4135-8F9F-29ED0AB05DD1}"/>
              </a:ext>
            </a:extLst>
          </p:cNvPr>
          <p:cNvSpPr txBox="1"/>
          <p:nvPr/>
        </p:nvSpPr>
        <p:spPr>
          <a:xfrm>
            <a:off x="4851302" y="3510763"/>
            <a:ext cx="4130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9900"/>
                </a:solidFill>
              </a:rPr>
              <a:t>Gene expression readout</a:t>
            </a:r>
          </a:p>
          <a:p>
            <a:pPr algn="ctr"/>
            <a:r>
              <a:rPr lang="en-US" sz="2000" dirty="0"/>
              <a:t>Does the compound induce the gene expression of interest? 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291E6E3F-5440-4950-9FC9-E8FBD4B7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301" y="5487988"/>
            <a:ext cx="1905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Mayer et al.,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</a:rPr>
              <a:t>Science </a:t>
            </a:r>
            <a:r>
              <a:rPr lang="en-US" altLang="en-US" sz="1800">
                <a:latin typeface="Arial" panose="020B0604020202020204" pitchFamily="34" charset="0"/>
              </a:rPr>
              <a:t>1999</a:t>
            </a:r>
            <a:r>
              <a:rPr lang="en-US" altLang="en-US" sz="1800" b="0">
                <a:latin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</a:rPr>
              <a:t>286</a:t>
            </a:r>
            <a:r>
              <a:rPr lang="en-US" altLang="en-US" sz="1800" b="0">
                <a:latin typeface="Arial" panose="020B0604020202020204" pitchFamily="34" charset="0"/>
              </a:rPr>
              <a:t>, 971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9A47406B-4295-49C0-B5D4-CD4FD662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01" y="5486400"/>
            <a:ext cx="228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Whole-cell immunodetection (cytoblot) assay</a:t>
            </a:r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31833608-E73D-41C8-ADDB-74A38AFF9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76" y="5002213"/>
            <a:ext cx="43116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548886E-284B-4302-8126-FED7C2FD059B}"/>
              </a:ext>
            </a:extLst>
          </p:cNvPr>
          <p:cNvSpPr/>
          <p:nvPr/>
        </p:nvSpPr>
        <p:spPr>
          <a:xfrm>
            <a:off x="3394452" y="4502516"/>
            <a:ext cx="2651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9900"/>
                </a:solidFill>
              </a:rPr>
              <a:t>Complex Phenotype</a:t>
            </a:r>
          </a:p>
        </p:txBody>
      </p:sp>
    </p:spTree>
    <p:extLst>
      <p:ext uri="{BB962C8B-B14F-4D97-AF65-F5344CB8AC3E}">
        <p14:creationId xmlns:p14="http://schemas.microsoft.com/office/powerpoint/2010/main" val="367243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5CB5D2-41AC-4FD1-A209-473EF75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54" y="3757779"/>
            <a:ext cx="2857500" cy="1828800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C5B01127-32DF-4468-A3DD-36D1A2AE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Phenotypic Screening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FFCE534-4696-4B16-A3EB-412CFEB74C93}"/>
              </a:ext>
            </a:extLst>
          </p:cNvPr>
          <p:cNvGrpSpPr/>
          <p:nvPr/>
        </p:nvGrpSpPr>
        <p:grpSpPr>
          <a:xfrm>
            <a:off x="1705662" y="1764713"/>
            <a:ext cx="2306573" cy="1356510"/>
            <a:chOff x="2674727" y="5076188"/>
            <a:chExt cx="2306573" cy="1356510"/>
          </a:xfrm>
        </p:grpSpPr>
        <p:pic>
          <p:nvPicPr>
            <p:cNvPr id="7" name="Graphic 6" descr="Group">
              <a:extLst>
                <a:ext uri="{FF2B5EF4-FFF2-40B4-BE49-F238E27FC236}">
                  <a16:creationId xmlns:a16="http://schemas.microsoft.com/office/drawing/2014/main" xmlns="" id="{3CF7F120-4E3F-4237-8CD7-908438247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674727" y="5076188"/>
              <a:ext cx="1356510" cy="1356510"/>
            </a:xfrm>
            <a:prstGeom prst="rect">
              <a:avLst/>
            </a:prstGeom>
          </p:spPr>
        </p:pic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0AAA078D-5725-4823-8E8C-BC3B16AA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379" y="5927651"/>
              <a:ext cx="1100921" cy="50504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C61698-82A8-4DE4-ACE1-712C5AF78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48" y="2289419"/>
            <a:ext cx="823126" cy="691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9279E8-307B-455F-A965-658D97784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312" y="2305457"/>
            <a:ext cx="890491" cy="65948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89722B42-3E48-4DE3-912A-B3AF22E23E91}"/>
              </a:ext>
            </a:extLst>
          </p:cNvPr>
          <p:cNvSpPr/>
          <p:nvPr/>
        </p:nvSpPr>
        <p:spPr>
          <a:xfrm>
            <a:off x="5811465" y="2562892"/>
            <a:ext cx="396607" cy="1983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91BBB1-6896-4B0D-B4A3-49250A9DF599}"/>
              </a:ext>
            </a:extLst>
          </p:cNvPr>
          <p:cNvSpPr txBox="1"/>
          <p:nvPr/>
        </p:nvSpPr>
        <p:spPr>
          <a:xfrm>
            <a:off x="1710917" y="3155086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Human primary cells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684E32-B94A-4576-9A10-5C2F49D267DF}"/>
              </a:ext>
            </a:extLst>
          </p:cNvPr>
          <p:cNvSpPr txBox="1"/>
          <p:nvPr/>
        </p:nvSpPr>
        <p:spPr>
          <a:xfrm>
            <a:off x="4613275" y="3139141"/>
            <a:ext cx="3900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Induced Pluripotent stem cells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363487C9-C9C0-4095-9196-D9701382D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513753"/>
              </p:ext>
            </p:extLst>
          </p:nvPr>
        </p:nvGraphicFramePr>
        <p:xfrm>
          <a:off x="3050611" y="2212981"/>
          <a:ext cx="4111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CS ChemDraw Drawing" r:id="rId9" imgW="411532" imgH="545315" progId="ChemDraw.Document.6.0">
                  <p:embed/>
                </p:oleObj>
              </mc:Choice>
              <mc:Fallback>
                <p:oleObj name="CS ChemDraw Drawing" r:id="rId9" imgW="411532" imgH="545315" progId="ChemDraw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39DA0CEB-A888-41E5-B2B1-411766C9B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0611" y="2212981"/>
                        <a:ext cx="411163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83591EC-BCC2-4A05-A65C-180439C1D878}"/>
              </a:ext>
            </a:extLst>
          </p:cNvPr>
          <p:cNvSpPr/>
          <p:nvPr/>
        </p:nvSpPr>
        <p:spPr>
          <a:xfrm>
            <a:off x="2598532" y="6334780"/>
            <a:ext cx="464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Nat. Rev. Drug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531--543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33D7A3B2-C29A-4DF3-85B8-B7B2CF5A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800100"/>
            <a:ext cx="7385050" cy="83099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In modern phenotypic screening, more disease-relevant assay systems are employed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1EDADC-7BF9-464A-B288-E7D3164910D2}"/>
              </a:ext>
            </a:extLst>
          </p:cNvPr>
          <p:cNvSpPr txBox="1"/>
          <p:nvPr/>
        </p:nvSpPr>
        <p:spPr>
          <a:xfrm>
            <a:off x="3680574" y="5748666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Zebrafish!</a:t>
            </a:r>
          </a:p>
        </p:txBody>
      </p:sp>
    </p:spTree>
    <p:extLst>
      <p:ext uri="{BB962C8B-B14F-4D97-AF65-F5344CB8AC3E}">
        <p14:creationId xmlns:p14="http://schemas.microsoft.com/office/powerpoint/2010/main" val="46089918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260350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Screening already-approved compounds for other applications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267200" y="6488668"/>
            <a:ext cx="380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latin typeface="Arial" panose="020B0604020202020204" pitchFamily="34" charset="0"/>
              </a:rPr>
              <a:t>Nat. Chem. Biol. </a:t>
            </a:r>
            <a:r>
              <a:rPr lang="en-US" altLang="en-US" sz="1800" dirty="0">
                <a:latin typeface="Arial" panose="020B0604020202020204" pitchFamily="34" charset="0"/>
              </a:rPr>
              <a:t>2017</a:t>
            </a:r>
            <a:r>
              <a:rPr lang="en-US" altLang="en-US" sz="1800" b="0" dirty="0">
                <a:latin typeface="Arial" panose="020B0604020202020204" pitchFamily="34" charset="0"/>
              </a:rPr>
              <a:t>, 13, </a:t>
            </a:r>
            <a:r>
              <a:rPr lang="en-US" altLang="en-US" sz="1800" b="0" i="1" dirty="0">
                <a:latin typeface="Arial" panose="020B0604020202020204" pitchFamily="34" charset="0"/>
              </a:rPr>
              <a:t>771-778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296B2FD2-54BA-4E26-B356-25AA6DB25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84755"/>
            <a:ext cx="4116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CC"/>
                </a:solidFill>
                <a:latin typeface="Arial" panose="020B0604020202020204" pitchFamily="34" charset="0"/>
              </a:rPr>
              <a:t>Combinatorial screen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C2CA93B5-FBAB-46D6-8292-3A317AFB5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787" y="4128343"/>
            <a:ext cx="321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CC"/>
                </a:solidFill>
                <a:latin typeface="Arial" panose="020B0604020202020204" pitchFamily="34" charset="0"/>
              </a:rPr>
              <a:t>Drug repurposing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203C1471-38F3-4304-ACA3-B0869A819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32" y="6488668"/>
            <a:ext cx="3531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latin typeface="Arial" panose="020B0604020202020204" pitchFamily="34" charset="0"/>
              </a:rPr>
              <a:t>Nat. Medicine </a:t>
            </a:r>
            <a:r>
              <a:rPr lang="en-US" altLang="en-US" sz="1800" dirty="0">
                <a:latin typeface="Arial" panose="020B0604020202020204" pitchFamily="34" charset="0"/>
              </a:rPr>
              <a:t>2017</a:t>
            </a:r>
            <a:r>
              <a:rPr lang="en-US" altLang="en-US" sz="1800" b="0" dirty="0">
                <a:latin typeface="Arial" panose="020B0604020202020204" pitchFamily="34" charset="0"/>
              </a:rPr>
              <a:t>, 23, </a:t>
            </a:r>
            <a:r>
              <a:rPr lang="en-US" altLang="en-US" sz="1800" b="0" i="1" dirty="0">
                <a:latin typeface="Arial" panose="020B0604020202020204" pitchFamily="34" charset="0"/>
              </a:rPr>
              <a:t>405-408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5F37FA-003B-4CE0-9AAE-3FEDBC3BB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648200"/>
            <a:ext cx="7019925" cy="1066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0E339A-D45E-42E9-8DAB-1522B665E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84327"/>
            <a:ext cx="7166547" cy="1903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3E5E20-7EAA-4613-AFDD-4DFEA681F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068597"/>
            <a:ext cx="1698844" cy="639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In vitro screening: assay development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63550" y="800100"/>
            <a:ext cx="8299450" cy="8223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For an in vitro assay, compounds are tested against a particular target outside the cellular environment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65475" y="1738313"/>
            <a:ext cx="28956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 Enzyme inhibition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 Protein binding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 RNA binding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 DNA binding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 others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35052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Benefits</a:t>
            </a:r>
            <a:r>
              <a:rPr lang="en-US" altLang="en-US" sz="240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Can easily assess whether compound-target interaction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Results typically straightforward to interpret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4954588"/>
            <a:ext cx="838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Challenges</a:t>
            </a:r>
            <a:r>
              <a:rPr lang="en-US" altLang="en-US" sz="240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Complicated assay development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Production of pure protein, RNA, or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Will the compound then work in cells, animals...?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85" name="Rectangle 37"/>
          <p:cNvSpPr>
            <a:spLocks noChangeArrowheads="1"/>
          </p:cNvSpPr>
          <p:nvPr/>
        </p:nvSpPr>
        <p:spPr bwMode="auto">
          <a:xfrm>
            <a:off x="2917825" y="5548313"/>
            <a:ext cx="511175" cy="6096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8882" name="Rectangle 34"/>
          <p:cNvSpPr>
            <a:spLocks noChangeArrowheads="1"/>
          </p:cNvSpPr>
          <p:nvPr/>
        </p:nvSpPr>
        <p:spPr bwMode="auto">
          <a:xfrm>
            <a:off x="5641975" y="3651250"/>
            <a:ext cx="511175" cy="6096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Enzyme inhibition assay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63550" y="800100"/>
            <a:ext cx="829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Enzyme inhibition assay</a:t>
            </a:r>
            <a:r>
              <a:rPr lang="en-US" altLang="en-US" sz="2400">
                <a:latin typeface="Arial" panose="020B0604020202020204" pitchFamily="34" charset="0"/>
              </a:rPr>
              <a:t>: most common in vitro screen</a:t>
            </a:r>
          </a:p>
        </p:txBody>
      </p:sp>
      <p:sp>
        <p:nvSpPr>
          <p:cNvPr id="718860" name="Line 12"/>
          <p:cNvSpPr>
            <a:spLocks noChangeShapeType="1"/>
          </p:cNvSpPr>
          <p:nvPr/>
        </p:nvSpPr>
        <p:spPr bwMode="auto">
          <a:xfrm>
            <a:off x="228600" y="26416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5280025" y="1316038"/>
            <a:ext cx="28733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What is different about reactants versus products?</a:t>
            </a:r>
          </a:p>
        </p:txBody>
      </p:sp>
      <p:grpSp>
        <p:nvGrpSpPr>
          <p:cNvPr id="10248" name="Group 19"/>
          <p:cNvGrpSpPr>
            <a:grpSpLocks/>
          </p:cNvGrpSpPr>
          <p:nvPr/>
        </p:nvGrpSpPr>
        <p:grpSpPr bwMode="auto">
          <a:xfrm>
            <a:off x="1492250" y="1735138"/>
            <a:ext cx="3260725" cy="457200"/>
            <a:chOff x="940" y="1093"/>
            <a:chExt cx="2054" cy="288"/>
          </a:xfrm>
        </p:grpSpPr>
        <p:sp>
          <p:nvSpPr>
            <p:cNvPr id="10265" name="Text Box 4"/>
            <p:cNvSpPr txBox="1">
              <a:spLocks noChangeArrowheads="1"/>
            </p:cNvSpPr>
            <p:nvPr/>
          </p:nvSpPr>
          <p:spPr bwMode="auto">
            <a:xfrm>
              <a:off x="940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266" name="Text Box 4"/>
            <p:cNvSpPr txBox="1">
              <a:spLocks noChangeArrowheads="1"/>
            </p:cNvSpPr>
            <p:nvPr/>
          </p:nvSpPr>
          <p:spPr bwMode="auto">
            <a:xfrm>
              <a:off x="1945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267" name="Text Box 4"/>
            <p:cNvSpPr txBox="1">
              <a:spLocks noChangeArrowheads="1"/>
            </p:cNvSpPr>
            <p:nvPr/>
          </p:nvSpPr>
          <p:spPr bwMode="auto">
            <a:xfrm>
              <a:off x="2296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0268" name="Text Box 4"/>
            <p:cNvSpPr txBox="1">
              <a:spLocks noChangeArrowheads="1"/>
            </p:cNvSpPr>
            <p:nvPr/>
          </p:nvSpPr>
          <p:spPr bwMode="auto">
            <a:xfrm>
              <a:off x="2672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0269" name="Line 18"/>
            <p:cNvSpPr>
              <a:spLocks noChangeShapeType="1"/>
            </p:cNvSpPr>
            <p:nvPr/>
          </p:nvSpPr>
          <p:spPr bwMode="auto">
            <a:xfrm>
              <a:off x="1326" y="1240"/>
              <a:ext cx="514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3550" y="2889250"/>
            <a:ext cx="829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Ideal is a </a:t>
            </a:r>
            <a:r>
              <a:rPr lang="en-US" altLang="en-US" sz="2400" u="sng">
                <a:solidFill>
                  <a:srgbClr val="9900CC"/>
                </a:solidFill>
                <a:latin typeface="Arial" panose="020B0604020202020204" pitchFamily="34" charset="0"/>
              </a:rPr>
              <a:t>gain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 of signal assay</a:t>
            </a:r>
            <a:r>
              <a:rPr lang="en-US" altLang="en-US" sz="240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3550" y="4705350"/>
            <a:ext cx="829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But a </a:t>
            </a:r>
            <a:r>
              <a:rPr lang="en-US" altLang="en-US" sz="2400" u="sng">
                <a:solidFill>
                  <a:srgbClr val="9900CC"/>
                </a:solidFill>
                <a:latin typeface="Arial" panose="020B0604020202020204" pitchFamily="34" charset="0"/>
              </a:rPr>
              <a:t>loss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 of signal assay</a:t>
            </a:r>
            <a:r>
              <a:rPr lang="en-US" altLang="en-US" sz="2400">
                <a:latin typeface="Arial" panose="020B0604020202020204" pitchFamily="34" charset="0"/>
              </a:rPr>
              <a:t> is also useful:</a:t>
            </a:r>
          </a:p>
        </p:txBody>
      </p:sp>
      <p:grpSp>
        <p:nvGrpSpPr>
          <p:cNvPr id="718870" name="Group 22"/>
          <p:cNvGrpSpPr>
            <a:grpSpLocks/>
          </p:cNvGrpSpPr>
          <p:nvPr/>
        </p:nvGrpSpPr>
        <p:grpSpPr bwMode="auto">
          <a:xfrm>
            <a:off x="2917825" y="3714750"/>
            <a:ext cx="3260725" cy="457200"/>
            <a:chOff x="940" y="1093"/>
            <a:chExt cx="2054" cy="288"/>
          </a:xfrm>
        </p:grpSpPr>
        <p:sp>
          <p:nvSpPr>
            <p:cNvPr id="10260" name="Text Box 4"/>
            <p:cNvSpPr txBox="1">
              <a:spLocks noChangeArrowheads="1"/>
            </p:cNvSpPr>
            <p:nvPr/>
          </p:nvSpPr>
          <p:spPr bwMode="auto">
            <a:xfrm>
              <a:off x="940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261" name="Text Box 4"/>
            <p:cNvSpPr txBox="1">
              <a:spLocks noChangeArrowheads="1"/>
            </p:cNvSpPr>
            <p:nvPr/>
          </p:nvSpPr>
          <p:spPr bwMode="auto">
            <a:xfrm>
              <a:off x="1945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262" name="Text Box 4"/>
            <p:cNvSpPr txBox="1">
              <a:spLocks noChangeArrowheads="1"/>
            </p:cNvSpPr>
            <p:nvPr/>
          </p:nvSpPr>
          <p:spPr bwMode="auto">
            <a:xfrm>
              <a:off x="2296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0263" name="Text Box 4"/>
            <p:cNvSpPr txBox="1">
              <a:spLocks noChangeArrowheads="1"/>
            </p:cNvSpPr>
            <p:nvPr/>
          </p:nvSpPr>
          <p:spPr bwMode="auto">
            <a:xfrm>
              <a:off x="2672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0264" name="Line 27"/>
            <p:cNvSpPr>
              <a:spLocks noChangeShapeType="1"/>
            </p:cNvSpPr>
            <p:nvPr/>
          </p:nvSpPr>
          <p:spPr bwMode="auto">
            <a:xfrm>
              <a:off x="1326" y="1240"/>
              <a:ext cx="514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18876" name="Group 28"/>
          <p:cNvGrpSpPr>
            <a:grpSpLocks/>
          </p:cNvGrpSpPr>
          <p:nvPr/>
        </p:nvGrpSpPr>
        <p:grpSpPr bwMode="auto">
          <a:xfrm>
            <a:off x="2917825" y="5619750"/>
            <a:ext cx="3260725" cy="457200"/>
            <a:chOff x="940" y="1093"/>
            <a:chExt cx="2054" cy="288"/>
          </a:xfrm>
        </p:grpSpPr>
        <p:sp>
          <p:nvSpPr>
            <p:cNvPr id="10255" name="Text Box 4"/>
            <p:cNvSpPr txBox="1">
              <a:spLocks noChangeArrowheads="1"/>
            </p:cNvSpPr>
            <p:nvPr/>
          </p:nvSpPr>
          <p:spPr bwMode="auto">
            <a:xfrm>
              <a:off x="940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256" name="Text Box 4"/>
            <p:cNvSpPr txBox="1">
              <a:spLocks noChangeArrowheads="1"/>
            </p:cNvSpPr>
            <p:nvPr/>
          </p:nvSpPr>
          <p:spPr bwMode="auto">
            <a:xfrm>
              <a:off x="1945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257" name="Text Box 4"/>
            <p:cNvSpPr txBox="1">
              <a:spLocks noChangeArrowheads="1"/>
            </p:cNvSpPr>
            <p:nvPr/>
          </p:nvSpPr>
          <p:spPr bwMode="auto">
            <a:xfrm>
              <a:off x="2296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0258" name="Text Box 4"/>
            <p:cNvSpPr txBox="1">
              <a:spLocks noChangeArrowheads="1"/>
            </p:cNvSpPr>
            <p:nvPr/>
          </p:nvSpPr>
          <p:spPr bwMode="auto">
            <a:xfrm>
              <a:off x="2672" y="109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33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0259" name="Line 33"/>
            <p:cNvSpPr>
              <a:spLocks noChangeShapeType="1"/>
            </p:cNvSpPr>
            <p:nvPr/>
          </p:nvSpPr>
          <p:spPr bwMode="auto">
            <a:xfrm>
              <a:off x="1326" y="1240"/>
              <a:ext cx="514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08775" y="3422650"/>
            <a:ext cx="18510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C9A05"/>
                </a:solidFill>
                <a:latin typeface="Arial" panose="020B0604020202020204" pitchFamily="34" charset="0"/>
              </a:rPr>
              <a:t>quantitate formation of B or C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19088" y="5303838"/>
            <a:ext cx="22129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C9A05"/>
                </a:solidFill>
                <a:latin typeface="Arial" panose="020B0604020202020204" pitchFamily="34" charset="0"/>
              </a:rPr>
              <a:t>quantitate disappearance of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85" grpId="0" animBg="1"/>
      <p:bldP spid="718882" grpId="0" animBg="1"/>
      <p:bldP spid="718860" grpId="0" animBg="1"/>
      <p:bldP spid="7" grpId="0"/>
      <p:bldP spid="8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Enzyme inhibition assay: substrates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3550" y="838200"/>
            <a:ext cx="829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Ideally, the natural enzyme substrate would be used: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3550" y="3111500"/>
            <a:ext cx="8299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However, commonly a modified substrate is used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®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colorimetric</a:t>
            </a:r>
            <a:r>
              <a:rPr lang="en-US" altLang="en-US" sz="2400">
                <a:latin typeface="Arial" panose="020B0604020202020204" pitchFamily="34" charset="0"/>
              </a:rPr>
              <a:t> or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fluorescent</a:t>
            </a:r>
            <a:r>
              <a:rPr lang="en-US" altLang="en-US" sz="2400">
                <a:latin typeface="Arial" panose="020B0604020202020204" pitchFamily="34" charset="0"/>
              </a:rPr>
              <a:t> assay</a:t>
            </a:r>
          </a:p>
        </p:txBody>
      </p:sp>
      <p:sp>
        <p:nvSpPr>
          <p:cNvPr id="720916" name="Text Box 7"/>
          <p:cNvSpPr txBox="1">
            <a:spLocks noChangeArrowheads="1"/>
          </p:cNvSpPr>
          <p:nvPr/>
        </p:nvSpPr>
        <p:spPr bwMode="auto">
          <a:xfrm>
            <a:off x="7683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Hergenrother &amp; Martin, </a:t>
            </a:r>
            <a:r>
              <a:rPr lang="en-US" altLang="en-US" sz="1800" b="0" i="1">
                <a:latin typeface="Arial" panose="020B0604020202020204" pitchFamily="34" charset="0"/>
              </a:rPr>
              <a:t>Topics Curr. Chem.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211</a:t>
            </a:r>
            <a:r>
              <a:rPr lang="en-US" altLang="en-US" sz="1800" b="0">
                <a:latin typeface="Arial" panose="020B0604020202020204" pitchFamily="34" charset="0"/>
              </a:rPr>
              <a:t>, 131</a:t>
            </a:r>
          </a:p>
        </p:txBody>
      </p:sp>
      <p:graphicFrame>
        <p:nvGraphicFramePr>
          <p:cNvPr id="11270" name="Object 22"/>
          <p:cNvGraphicFramePr>
            <a:graphicFrameLocks noChangeAspect="1"/>
          </p:cNvGraphicFramePr>
          <p:nvPr/>
        </p:nvGraphicFramePr>
        <p:xfrm>
          <a:off x="166688" y="1479550"/>
          <a:ext cx="88106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CS ChemDraw Drawing" r:id="rId3" imgW="7512939" imgH="958291" progId="ChemDraw.Document.6.0">
                  <p:embed/>
                </p:oleObj>
              </mc:Choice>
              <mc:Fallback>
                <p:oleObj name="CS ChemDraw Drawing" r:id="rId3" imgW="7512939" imgH="958291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479550"/>
                        <a:ext cx="88106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20" name="Text Box 24"/>
          <p:cNvSpPr txBox="1">
            <a:spLocks noChangeArrowheads="1"/>
          </p:cNvSpPr>
          <p:nvPr/>
        </p:nvSpPr>
        <p:spPr bwMode="auto">
          <a:xfrm>
            <a:off x="4167188" y="5151438"/>
            <a:ext cx="29067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p-nitrophenolate anion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(intense yellow absorbance;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1600" baseline="-25000">
                <a:solidFill>
                  <a:srgbClr val="BC9A05"/>
                </a:solidFill>
                <a:latin typeface="Arial" panose="020B0604020202020204" pitchFamily="34" charset="0"/>
              </a:rPr>
              <a:t>max</a:t>
            </a: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 405 nm)</a:t>
            </a:r>
          </a:p>
        </p:txBody>
      </p:sp>
      <p:graphicFrame>
        <p:nvGraphicFramePr>
          <p:cNvPr id="720922" name="Object 26"/>
          <p:cNvGraphicFramePr>
            <a:graphicFrameLocks noChangeAspect="1"/>
          </p:cNvGraphicFramePr>
          <p:nvPr/>
        </p:nvGraphicFramePr>
        <p:xfrm>
          <a:off x="814388" y="4408488"/>
          <a:ext cx="75152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CS ChemDraw Drawing" r:id="rId5" imgW="6406515" imgH="536042" progId="ChemDraw.Document.6.0">
                  <p:embed/>
                </p:oleObj>
              </mc:Choice>
              <mc:Fallback>
                <p:oleObj name="CS ChemDraw Drawing" r:id="rId5" imgW="6406515" imgH="536042" progId="ChemDraw.Document.6.0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4408488"/>
                        <a:ext cx="75152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0916" grpId="0"/>
      <p:bldP spid="7209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Enzyme inhibition assay: substrates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Tondi et al., </a:t>
            </a:r>
            <a:r>
              <a:rPr lang="en-US" altLang="en-US" sz="1800" b="0" i="1">
                <a:latin typeface="Arial" panose="020B0604020202020204" pitchFamily="34" charset="0"/>
              </a:rPr>
              <a:t>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2001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8</a:t>
            </a:r>
            <a:r>
              <a:rPr lang="en-US" altLang="en-US" sz="1800" b="0">
                <a:latin typeface="Arial" panose="020B0604020202020204" pitchFamily="34" charset="0"/>
              </a:rPr>
              <a:t>, 593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3550" y="800100"/>
            <a:ext cx="829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Natural enzyme substrate: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463550" y="3346450"/>
            <a:ext cx="829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Modified substrate: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63550" y="5530850"/>
            <a:ext cx="82994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</a:rPr>
              <a:t>decrease in </a:t>
            </a:r>
            <a:r>
              <a:rPr lang="en-US" altLang="en-US" sz="2100">
                <a:solidFill>
                  <a:srgbClr val="FF0000"/>
                </a:solidFill>
                <a:latin typeface="Arial" panose="020B0604020202020204" pitchFamily="34" charset="0"/>
              </a:rPr>
              <a:t>absorbance (A</a:t>
            </a:r>
            <a:r>
              <a:rPr lang="en-US" altLang="en-US" sz="2100" baseline="-25000">
                <a:solidFill>
                  <a:srgbClr val="FF0000"/>
                </a:solidFill>
                <a:latin typeface="Arial" panose="020B0604020202020204" pitchFamily="34" charset="0"/>
              </a:rPr>
              <a:t>265</a:t>
            </a:r>
            <a:r>
              <a:rPr lang="en-US" altLang="en-US" sz="21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100">
                <a:latin typeface="Arial" panose="020B0604020202020204" pitchFamily="34" charset="0"/>
              </a:rPr>
              <a:t> upon hydrolysis</a:t>
            </a:r>
          </a:p>
        </p:txBody>
      </p:sp>
      <p:graphicFrame>
        <p:nvGraphicFramePr>
          <p:cNvPr id="12295" name="Object 19"/>
          <p:cNvGraphicFramePr>
            <a:graphicFrameLocks noChangeAspect="1"/>
          </p:cNvGraphicFramePr>
          <p:nvPr/>
        </p:nvGraphicFramePr>
        <p:xfrm>
          <a:off x="1600200" y="1360488"/>
          <a:ext cx="60229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CS ChemDraw Drawing" r:id="rId3" imgW="3763899" imgH="1150112" progId="ChemDraw.Document.6.0">
                  <p:embed/>
                </p:oleObj>
              </mc:Choice>
              <mc:Fallback>
                <p:oleObj name="CS ChemDraw Drawing" r:id="rId3" imgW="3763899" imgH="1150112" progId="ChemDraw.Document.6.0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60488"/>
                        <a:ext cx="6022975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3740150" y="1803400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800">
                <a:solidFill>
                  <a:srgbClr val="FF00FF"/>
                </a:solidFill>
                <a:latin typeface="Arial" panose="020B0604020202020204" pitchFamily="34" charset="0"/>
              </a:rPr>
              <a:t>-lactamase</a:t>
            </a:r>
          </a:p>
        </p:txBody>
      </p:sp>
      <p:graphicFrame>
        <p:nvGraphicFramePr>
          <p:cNvPr id="12297" name="Object 22"/>
          <p:cNvGraphicFramePr>
            <a:graphicFrameLocks noChangeAspect="1"/>
          </p:cNvGraphicFramePr>
          <p:nvPr/>
        </p:nvGraphicFramePr>
        <p:xfrm>
          <a:off x="2898775" y="3919538"/>
          <a:ext cx="34258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CS ChemDraw Drawing" r:id="rId5" imgW="2137791" imgH="863600" progId="ChemDraw.Document.6.0">
                  <p:embed/>
                </p:oleObj>
              </mc:Choice>
              <mc:Fallback>
                <p:oleObj name="CS ChemDraw Drawing" r:id="rId5" imgW="2137791" imgH="863600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3919538"/>
                        <a:ext cx="3425825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700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Certain compounds are chromogenic or fluorescent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once they are released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Chromogenic and fluorescent products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95325" y="4953000"/>
            <a:ext cx="22034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chromogenic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223000" y="4953000"/>
            <a:ext cx="2203450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fluorescent</a:t>
            </a:r>
          </a:p>
        </p:txBody>
      </p:sp>
      <p:graphicFrame>
        <p:nvGraphicFramePr>
          <p:cNvPr id="13318" name="Object 12"/>
          <p:cNvGraphicFramePr>
            <a:graphicFrameLocks noChangeAspect="1"/>
          </p:cNvGraphicFramePr>
          <p:nvPr/>
        </p:nvGraphicFramePr>
        <p:xfrm>
          <a:off x="892175" y="2589213"/>
          <a:ext cx="18097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CS ChemDraw Drawing" r:id="rId3" imgW="1072515" imgH="374701" progId="ChemDraw.Document.6.0">
                  <p:embed/>
                </p:oleObj>
              </mc:Choice>
              <mc:Fallback>
                <p:oleObj name="CS ChemDraw Drawing" r:id="rId3" imgW="1072515" imgH="374701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589213"/>
                        <a:ext cx="18097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803275" y="41322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p-nitrophenolate</a:t>
            </a:r>
          </a:p>
        </p:txBody>
      </p:sp>
      <p:graphicFrame>
        <p:nvGraphicFramePr>
          <p:cNvPr id="13320" name="Object 15"/>
          <p:cNvGraphicFramePr>
            <a:graphicFrameLocks noChangeAspect="1"/>
          </p:cNvGraphicFramePr>
          <p:nvPr/>
        </p:nvGraphicFramePr>
        <p:xfrm>
          <a:off x="6191250" y="2263775"/>
          <a:ext cx="22669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2" name="CS ChemDraw Drawing" r:id="rId5" imgW="1342263" imgH="685597" progId="ChemDraw.Document.6.0">
                  <p:embed/>
                </p:oleObj>
              </mc:Choice>
              <mc:Fallback>
                <p:oleObj name="CS ChemDraw Drawing" r:id="rId5" imgW="1342263" imgH="685597" progId="ChemDraw.Document.6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2263775"/>
                        <a:ext cx="22669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4170363" y="41322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X-gal</a:t>
            </a: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5810250" y="4132263"/>
            <a:ext cx="302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7-amino-4-trifluoromethyl-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coumarin (AFC)</a:t>
            </a:r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3440113" y="4953000"/>
            <a:ext cx="220345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chromogenic</a:t>
            </a:r>
          </a:p>
        </p:txBody>
      </p:sp>
      <p:graphicFrame>
        <p:nvGraphicFramePr>
          <p:cNvPr id="13324" name="Object 1"/>
          <p:cNvGraphicFramePr>
            <a:graphicFrameLocks noChangeAspect="1"/>
          </p:cNvGraphicFramePr>
          <p:nvPr/>
        </p:nvGraphicFramePr>
        <p:xfrm>
          <a:off x="3048000" y="2055813"/>
          <a:ext cx="2919413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CS ChemDraw Drawing" r:id="rId7" imgW="1727835" imgH="1003808" progId="ChemDraw.Document.6.0">
                  <p:embed/>
                </p:oleObj>
              </mc:Choice>
              <mc:Fallback>
                <p:oleObj name="CS ChemDraw Drawing" r:id="rId7" imgW="1727835" imgH="100380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55813"/>
                        <a:ext cx="2919413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xmlns="" id="{F111FF2C-257F-49E1-807D-6C9CE0C1E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Gain of signal assay</a:t>
            </a:r>
            <a:endParaRPr lang="en-US" altLang="en-US" baseline="30000" dirty="0">
              <a:solidFill>
                <a:srgbClr val="0000FF"/>
              </a:solidFill>
              <a:latin typeface="Arial Bold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A59C2088-F492-45AA-923B-B0CACDDA5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10068"/>
              </p:ext>
            </p:extLst>
          </p:nvPr>
        </p:nvGraphicFramePr>
        <p:xfrm>
          <a:off x="766763" y="3506788"/>
          <a:ext cx="40338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5" name="CS ChemDraw Drawing" r:id="rId3" imgW="3744151" imgH="1246493" progId="ChemDraw.Document.6.0">
                  <p:embed/>
                </p:oleObj>
              </mc:Choice>
              <mc:Fallback>
                <p:oleObj name="CS ChemDraw Drawing" r:id="rId3" imgW="3744151" imgH="1246493" progId="ChemDraw.Document.6.0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763" y="3506788"/>
                        <a:ext cx="4033837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08461D4B-80F4-45F8-89A7-670618BA8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547815"/>
              </p:ext>
            </p:extLst>
          </p:nvPr>
        </p:nvGraphicFramePr>
        <p:xfrm>
          <a:off x="4953000" y="4194777"/>
          <a:ext cx="1544214" cy="29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6" name="CS ChemDraw Drawing" r:id="rId5" imgW="1377322" imgH="261851" progId="ChemDraw.Document.6.0">
                  <p:embed/>
                </p:oleObj>
              </mc:Choice>
              <mc:Fallback>
                <p:oleObj name="CS ChemDraw Drawing" r:id="rId5" imgW="1377322" imgH="261851" progId="ChemDraw.Document.6.0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4194777"/>
                        <a:ext cx="1544214" cy="29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2FBB6E73-C4F4-4E0E-99BA-835A35E8F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42294"/>
              </p:ext>
            </p:extLst>
          </p:nvPr>
        </p:nvGraphicFramePr>
        <p:xfrm>
          <a:off x="6392724" y="3861307"/>
          <a:ext cx="13858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7" name="CS ChemDraw Drawing" r:id="rId7" imgW="1217536" imgH="784721" progId="ChemDraw.Document.6.0">
                  <p:embed/>
                </p:oleObj>
              </mc:Choice>
              <mc:Fallback>
                <p:oleObj name="CS ChemDraw Drawing" r:id="rId7" imgW="1217536" imgH="784721" progId="ChemDraw.Document.6.0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92724" y="3861307"/>
                        <a:ext cx="1385887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E57CE0-8243-41BC-915C-26C4414B1056}"/>
              </a:ext>
            </a:extLst>
          </p:cNvPr>
          <p:cNvSpPr/>
          <p:nvPr/>
        </p:nvSpPr>
        <p:spPr>
          <a:xfrm>
            <a:off x="7833439" y="4001940"/>
            <a:ext cx="956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ADP-ribose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08DD3D74-8E32-4E62-BA14-10A97CDFD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118286"/>
              </p:ext>
            </p:extLst>
          </p:nvPr>
        </p:nvGraphicFramePr>
        <p:xfrm>
          <a:off x="822652" y="4650389"/>
          <a:ext cx="3948122" cy="12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" name="CS ChemDraw Drawing" r:id="rId9" imgW="3576875" imgH="1099774" progId="ChemDraw.Document.6.0">
                  <p:embed/>
                </p:oleObj>
              </mc:Choice>
              <mc:Fallback>
                <p:oleObj name="CS ChemDraw Drawing" r:id="rId9" imgW="3576875" imgH="1099774" progId="ChemDraw.Document.6.0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652" y="4650389"/>
                        <a:ext cx="3948122" cy="121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B393C8A4-401F-409F-A52B-A25BAA2C8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51635"/>
              </p:ext>
            </p:extLst>
          </p:nvPr>
        </p:nvGraphicFramePr>
        <p:xfrm>
          <a:off x="4953000" y="5112711"/>
          <a:ext cx="1559599" cy="29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9" name="CS ChemDraw Drawing" r:id="rId11" imgW="1377322" imgH="261851" progId="ChemDraw.Document.6.0">
                  <p:embed/>
                </p:oleObj>
              </mc:Choice>
              <mc:Fallback>
                <p:oleObj name="CS ChemDraw Drawing" r:id="rId11" imgW="1377322" imgH="261851" progId="ChemDraw.Document.6.0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53000" y="5112711"/>
                        <a:ext cx="1559599" cy="29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19AC772-9574-4F03-8692-B66C9AD7D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539255"/>
              </p:ext>
            </p:extLst>
          </p:nvPr>
        </p:nvGraphicFramePr>
        <p:xfrm>
          <a:off x="6430089" y="4910137"/>
          <a:ext cx="1403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0" name="CS ChemDraw Drawing" r:id="rId13" imgW="1057334" imgH="575656" progId="ChemDraw.Document.6.0">
                  <p:embed/>
                </p:oleObj>
              </mc:Choice>
              <mc:Fallback>
                <p:oleObj name="CS ChemDraw Drawing" r:id="rId13" imgW="1057334" imgH="575656" progId="ChemDraw.Document.6.0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30089" y="4910137"/>
                        <a:ext cx="140335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A0A20B-9249-438C-9DB3-3287925DAA70}"/>
              </a:ext>
            </a:extLst>
          </p:cNvPr>
          <p:cNvSpPr/>
          <p:nvPr/>
        </p:nvSpPr>
        <p:spPr>
          <a:xfrm>
            <a:off x="7811960" y="5161919"/>
            <a:ext cx="1103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ADP-ribose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FB002B11-1034-4D19-90FE-72A954C6B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287251"/>
              </p:ext>
            </p:extLst>
          </p:nvPr>
        </p:nvGraphicFramePr>
        <p:xfrm>
          <a:off x="1295400" y="875272"/>
          <a:ext cx="5683238" cy="218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1" name="CS ChemDraw Drawing" r:id="rId15" imgW="4990814" imgH="1919824" progId="ChemDraw.Document.6.0">
                  <p:embed/>
                </p:oleObj>
              </mc:Choice>
              <mc:Fallback>
                <p:oleObj name="CS ChemDraw Drawing" r:id="rId15" imgW="4990814" imgH="19198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95400" y="875272"/>
                        <a:ext cx="5683238" cy="218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4CF0C5C-58C7-4D56-BA02-36B8F7C3EE1B}"/>
              </a:ext>
            </a:extLst>
          </p:cNvPr>
          <p:cNvCxnSpPr>
            <a:cxnSpLocks/>
          </p:cNvCxnSpPr>
          <p:nvPr/>
        </p:nvCxnSpPr>
        <p:spPr bwMode="auto">
          <a:xfrm flipH="1">
            <a:off x="1857703" y="4046912"/>
            <a:ext cx="228600" cy="462763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BCFEDCC-8DAD-431A-8F25-FB460B4D4432}"/>
              </a:ext>
            </a:extLst>
          </p:cNvPr>
          <p:cNvCxnSpPr>
            <a:cxnSpLocks/>
          </p:cNvCxnSpPr>
          <p:nvPr/>
        </p:nvCxnSpPr>
        <p:spPr bwMode="auto">
          <a:xfrm flipH="1">
            <a:off x="1773943" y="5158188"/>
            <a:ext cx="228600" cy="462763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0466C68-7272-4D24-B5AE-83E9A9B31FDD}"/>
              </a:ext>
            </a:extLst>
          </p:cNvPr>
          <p:cNvCxnSpPr>
            <a:cxnSpLocks/>
          </p:cNvCxnSpPr>
          <p:nvPr/>
        </p:nvCxnSpPr>
        <p:spPr bwMode="auto">
          <a:xfrm flipH="1">
            <a:off x="3886188" y="1873368"/>
            <a:ext cx="228600" cy="462763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1C2F5D7-EC8D-45A0-9B99-AF4AF8AF428D}"/>
              </a:ext>
            </a:extLst>
          </p:cNvPr>
          <p:cNvSpPr/>
          <p:nvPr/>
        </p:nvSpPr>
        <p:spPr bwMode="auto">
          <a:xfrm>
            <a:off x="1377948" y="2542529"/>
            <a:ext cx="1219200" cy="457200"/>
          </a:xfrm>
          <a:prstGeom prst="ellipse">
            <a:avLst/>
          </a:prstGeom>
          <a:solidFill>
            <a:schemeClr val="accent2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0F7B35-D3C0-4DF9-A3E8-F43E3BC49B8B}"/>
              </a:ext>
            </a:extLst>
          </p:cNvPr>
          <p:cNvSpPr txBox="1"/>
          <p:nvPr/>
        </p:nvSpPr>
        <p:spPr>
          <a:xfrm>
            <a:off x="1461795" y="2538064"/>
            <a:ext cx="105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267BEB8-265E-4641-99E4-EFFC8A80A6C7}"/>
              </a:ext>
            </a:extLst>
          </p:cNvPr>
          <p:cNvSpPr/>
          <p:nvPr/>
        </p:nvSpPr>
        <p:spPr bwMode="auto">
          <a:xfrm>
            <a:off x="2542291" y="2879740"/>
            <a:ext cx="1219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99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B284744-1BF6-4AB9-9F77-3505795FA3EF}"/>
              </a:ext>
            </a:extLst>
          </p:cNvPr>
          <p:cNvSpPr txBox="1"/>
          <p:nvPr/>
        </p:nvSpPr>
        <p:spPr>
          <a:xfrm>
            <a:off x="2667000" y="287527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ARH3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AB635E-60F0-44F1-AA04-FD516059B6D8}"/>
              </a:ext>
            </a:extLst>
          </p:cNvPr>
          <p:cNvSpPr txBox="1"/>
          <p:nvPr/>
        </p:nvSpPr>
        <p:spPr>
          <a:xfrm>
            <a:off x="3429000" y="636853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Hergenrother lab</a:t>
            </a:r>
          </a:p>
        </p:txBody>
      </p:sp>
    </p:spTree>
    <p:extLst>
      <p:ext uri="{BB962C8B-B14F-4D97-AF65-F5344CB8AC3E}">
        <p14:creationId xmlns:p14="http://schemas.microsoft.com/office/powerpoint/2010/main" val="28950409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37167</TotalTime>
  <Words>1326</Words>
  <Application>Microsoft Office PowerPoint</Application>
  <PresentationFormat>On-screen Show (4:3)</PresentationFormat>
  <Paragraphs>315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Bold</vt:lpstr>
      <vt:lpstr>Cambria Math</vt:lpstr>
      <vt:lpstr>Helvetica</vt:lpstr>
      <vt:lpstr>Symbol</vt:lpstr>
      <vt:lpstr>Times</vt:lpstr>
      <vt:lpstr>Times New Roman</vt:lpstr>
      <vt:lpstr>Default Design</vt:lpstr>
      <vt:lpstr>CS ChemDraw Drawing</vt:lpstr>
      <vt:lpstr>Image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183</dc:title>
  <dc:creator>Jeff Chan</dc:creator>
  <cp:lastModifiedBy>Jeff Chan</cp:lastModifiedBy>
  <cp:revision>1638</cp:revision>
  <cp:lastPrinted>2017-09-27T18:32:42Z</cp:lastPrinted>
  <dcterms:created xsi:type="dcterms:W3CDTF">2001-06-08T20:41:00Z</dcterms:created>
  <dcterms:modified xsi:type="dcterms:W3CDTF">2017-10-02T14:02:58Z</dcterms:modified>
</cp:coreProperties>
</file>