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62" r:id="rId2"/>
    <p:sldId id="415" r:id="rId3"/>
    <p:sldId id="416" r:id="rId4"/>
    <p:sldId id="418" r:id="rId5"/>
    <p:sldId id="366" r:id="rId6"/>
    <p:sldId id="421" r:id="rId7"/>
    <p:sldId id="367" r:id="rId8"/>
    <p:sldId id="375" r:id="rId9"/>
    <p:sldId id="377" r:id="rId10"/>
    <p:sldId id="380" r:id="rId11"/>
    <p:sldId id="381" r:id="rId12"/>
    <p:sldId id="382" r:id="rId13"/>
    <p:sldId id="384" r:id="rId14"/>
    <p:sldId id="388" r:id="rId15"/>
    <p:sldId id="389" r:id="rId16"/>
    <p:sldId id="460" r:id="rId17"/>
    <p:sldId id="461" r:id="rId18"/>
    <p:sldId id="462" r:id="rId19"/>
    <p:sldId id="463" r:id="rId20"/>
    <p:sldId id="467" r:id="rId21"/>
    <p:sldId id="468" r:id="rId22"/>
    <p:sldId id="469" r:id="rId23"/>
    <p:sldId id="470" r:id="rId24"/>
    <p:sldId id="471" r:id="rId25"/>
    <p:sldId id="472" r:id="rId26"/>
    <p:sldId id="473" r:id="rId27"/>
    <p:sldId id="474" r:id="rId28"/>
    <p:sldId id="464" r:id="rId29"/>
    <p:sldId id="465" r:id="rId30"/>
    <p:sldId id="466" r:id="rId31"/>
    <p:sldId id="390" r:id="rId32"/>
    <p:sldId id="391" r:id="rId33"/>
    <p:sldId id="420" r:id="rId34"/>
    <p:sldId id="392" r:id="rId35"/>
    <p:sldId id="476" r:id="rId36"/>
    <p:sldId id="394" r:id="rId37"/>
    <p:sldId id="396" r:id="rId38"/>
    <p:sldId id="423" r:id="rId39"/>
    <p:sldId id="426" r:id="rId40"/>
    <p:sldId id="428" r:id="rId41"/>
    <p:sldId id="475" r:id="rId42"/>
    <p:sldId id="439" r:id="rId43"/>
    <p:sldId id="440" r:id="rId44"/>
    <p:sldId id="441" r:id="rId45"/>
    <p:sldId id="442" r:id="rId46"/>
    <p:sldId id="443" r:id="rId47"/>
    <p:sldId id="477" r:id="rId48"/>
    <p:sldId id="447" r:id="rId49"/>
    <p:sldId id="450" r:id="rId50"/>
    <p:sldId id="451" r:id="rId51"/>
    <p:sldId id="452" r:id="rId52"/>
    <p:sldId id="459" r:id="rId53"/>
    <p:sldId id="406" r:id="rId54"/>
    <p:sldId id="407" r:id="rId55"/>
    <p:sldId id="408" r:id="rId56"/>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BC9A05"/>
    <a:srgbClr val="009900"/>
    <a:srgbClr val="EAEAEA"/>
    <a:srgbClr val="FF00FF"/>
    <a:srgbClr val="FFFFCC"/>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6" autoAdjust="0"/>
    <p:restoredTop sz="78261" autoAdjust="0"/>
  </p:normalViewPr>
  <p:slideViewPr>
    <p:cSldViewPr snapToObjects="1">
      <p:cViewPr varScale="1">
        <p:scale>
          <a:sx n="128" d="100"/>
          <a:sy n="128" d="100"/>
        </p:scale>
        <p:origin x="930" y="144"/>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CE1C6-8523-4CE9-8F9B-C8ED347DB501}" type="doc">
      <dgm:prSet loTypeId="urn:microsoft.com/office/officeart/2005/8/layout/vList2" loCatId="list" qsTypeId="urn:microsoft.com/office/officeart/2005/8/quickstyle/3d3" qsCatId="3D" csTypeId="urn:microsoft.com/office/officeart/2005/8/colors/accent2_3" csCatId="accent2" phldr="1"/>
      <dgm:spPr/>
      <dgm:t>
        <a:bodyPr/>
        <a:lstStyle/>
        <a:p>
          <a:endParaRPr lang="en-US"/>
        </a:p>
      </dgm:t>
    </dgm:pt>
    <dgm:pt modelId="{250626A7-79E8-45D8-A9DB-7B1761D21BD6}">
      <dgm:prSet phldrT="[Text]" custT="1"/>
      <dgm:spPr>
        <a:solidFill>
          <a:srgbClr val="0070C0"/>
        </a:solidFill>
      </dgm:spPr>
      <dgm:t>
        <a:bodyPr/>
        <a:lstStyle/>
        <a:p>
          <a:pPr algn="ctr">
            <a:spcAft>
              <a:spcPts val="0"/>
            </a:spcAft>
          </a:pPr>
          <a:r>
            <a:rPr lang="en-CA" sz="2000" b="1" dirty="0" smtClean="0"/>
            <a:t>Chemistry </a:t>
          </a:r>
        </a:p>
        <a:p>
          <a:pPr algn="ctr">
            <a:spcAft>
              <a:spcPct val="35000"/>
            </a:spcAft>
          </a:pPr>
          <a:r>
            <a:rPr lang="en-CA" sz="2000" b="0" i="1" dirty="0" smtClean="0"/>
            <a:t>brings new insight to biological questions</a:t>
          </a:r>
          <a:endParaRPr lang="en-US" sz="2000" b="0" i="1" dirty="0"/>
        </a:p>
      </dgm:t>
    </dgm:pt>
    <dgm:pt modelId="{58FF7090-1ABB-43FA-8A96-1EFA503B7B27}" type="parTrans" cxnId="{33A448F8-7B7E-4880-9D53-9F924E0D6148}">
      <dgm:prSet/>
      <dgm:spPr/>
      <dgm:t>
        <a:bodyPr/>
        <a:lstStyle/>
        <a:p>
          <a:pPr algn="ctr"/>
          <a:endParaRPr lang="en-US" sz="2000">
            <a:solidFill>
              <a:schemeClr val="tx1"/>
            </a:solidFill>
          </a:endParaRPr>
        </a:p>
      </dgm:t>
    </dgm:pt>
    <dgm:pt modelId="{A17197F3-BB66-4BBC-BF85-E4E54FC1D1E1}" type="sibTrans" cxnId="{33A448F8-7B7E-4880-9D53-9F924E0D6148}">
      <dgm:prSet/>
      <dgm:spPr/>
      <dgm:t>
        <a:bodyPr/>
        <a:lstStyle/>
        <a:p>
          <a:pPr algn="ctr"/>
          <a:endParaRPr lang="en-US" sz="2000">
            <a:solidFill>
              <a:schemeClr val="tx1"/>
            </a:solidFill>
          </a:endParaRPr>
        </a:p>
      </dgm:t>
    </dgm:pt>
    <dgm:pt modelId="{9DAB272F-1D3E-4D3D-BC67-6DBB7A6D8637}" type="pres">
      <dgm:prSet presAssocID="{EFCCE1C6-8523-4CE9-8F9B-C8ED347DB501}" presName="linear" presStyleCnt="0">
        <dgm:presLayoutVars>
          <dgm:animLvl val="lvl"/>
          <dgm:resizeHandles val="exact"/>
        </dgm:presLayoutVars>
      </dgm:prSet>
      <dgm:spPr/>
      <dgm:t>
        <a:bodyPr/>
        <a:lstStyle/>
        <a:p>
          <a:endParaRPr lang="en-US"/>
        </a:p>
      </dgm:t>
    </dgm:pt>
    <dgm:pt modelId="{7D484AFA-C3CE-4C6D-91BD-A9553A661B8C}" type="pres">
      <dgm:prSet presAssocID="{250626A7-79E8-45D8-A9DB-7B1761D21BD6}" presName="parentText" presStyleLbl="node1" presStyleIdx="0" presStyleCnt="1" custScaleX="69568" custScaleY="92548" custLinFactNeighborX="8745" custLinFactNeighborY="-60247">
        <dgm:presLayoutVars>
          <dgm:chMax val="0"/>
          <dgm:bulletEnabled val="1"/>
        </dgm:presLayoutVars>
      </dgm:prSet>
      <dgm:spPr/>
      <dgm:t>
        <a:bodyPr/>
        <a:lstStyle/>
        <a:p>
          <a:endParaRPr lang="en-US"/>
        </a:p>
      </dgm:t>
    </dgm:pt>
  </dgm:ptLst>
  <dgm:cxnLst>
    <dgm:cxn modelId="{FB4244C9-26CB-4185-BE0A-536DD77D7B9C}" type="presOf" srcId="{250626A7-79E8-45D8-A9DB-7B1761D21BD6}" destId="{7D484AFA-C3CE-4C6D-91BD-A9553A661B8C}" srcOrd="0" destOrd="0" presId="urn:microsoft.com/office/officeart/2005/8/layout/vList2"/>
    <dgm:cxn modelId="{33A448F8-7B7E-4880-9D53-9F924E0D6148}" srcId="{EFCCE1C6-8523-4CE9-8F9B-C8ED347DB501}" destId="{250626A7-79E8-45D8-A9DB-7B1761D21BD6}" srcOrd="0" destOrd="0" parTransId="{58FF7090-1ABB-43FA-8A96-1EFA503B7B27}" sibTransId="{A17197F3-BB66-4BBC-BF85-E4E54FC1D1E1}"/>
    <dgm:cxn modelId="{270AAD2D-3E9F-4C5C-9F00-1B00FB76B462}" type="presOf" srcId="{EFCCE1C6-8523-4CE9-8F9B-C8ED347DB501}" destId="{9DAB272F-1D3E-4D3D-BC67-6DBB7A6D8637}" srcOrd="0" destOrd="0" presId="urn:microsoft.com/office/officeart/2005/8/layout/vList2"/>
    <dgm:cxn modelId="{E2787534-7F8B-4A51-92E1-62A2CB61C57A}" type="presParOf" srcId="{9DAB272F-1D3E-4D3D-BC67-6DBB7A6D8637}" destId="{7D484AFA-C3CE-4C6D-91BD-A9553A661B8C}"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CE1C6-8523-4CE9-8F9B-C8ED347DB501}"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en-US"/>
        </a:p>
      </dgm:t>
    </dgm:pt>
    <dgm:pt modelId="{25A5DF6A-0F15-4FC4-828A-C4EFF7D74661}">
      <dgm:prSet phldrT="[Text]" custT="1"/>
      <dgm:spPr>
        <a:solidFill>
          <a:srgbClr val="F47F24"/>
        </a:solidFill>
        <a:ln>
          <a:solidFill>
            <a:schemeClr val="tx1"/>
          </a:solidFill>
        </a:ln>
      </dgm:spPr>
      <dgm:t>
        <a:bodyPr/>
        <a:lstStyle/>
        <a:p>
          <a:pPr algn="ctr">
            <a:spcAft>
              <a:spcPts val="0"/>
            </a:spcAft>
          </a:pPr>
          <a:r>
            <a:rPr lang="en-CA" sz="2000" b="1" dirty="0" smtClean="0"/>
            <a:t>Biology</a:t>
          </a:r>
        </a:p>
        <a:p>
          <a:pPr algn="ctr">
            <a:spcAft>
              <a:spcPct val="35000"/>
            </a:spcAft>
          </a:pPr>
          <a:r>
            <a:rPr lang="en-CA" sz="2000" b="0" i="1" dirty="0" smtClean="0"/>
            <a:t>inspires development of new chemical tools</a:t>
          </a:r>
          <a:endParaRPr lang="en-US" sz="2000" b="0" i="1" dirty="0"/>
        </a:p>
      </dgm:t>
    </dgm:pt>
    <dgm:pt modelId="{C831F639-F859-4848-94A6-FB89041946F3}" type="parTrans" cxnId="{206143A5-D162-4E2E-B2B2-E444AD045561}">
      <dgm:prSet/>
      <dgm:spPr/>
      <dgm:t>
        <a:bodyPr/>
        <a:lstStyle/>
        <a:p>
          <a:pPr algn="ctr"/>
          <a:endParaRPr lang="en-US" sz="2000">
            <a:solidFill>
              <a:schemeClr val="tx1"/>
            </a:solidFill>
          </a:endParaRPr>
        </a:p>
      </dgm:t>
    </dgm:pt>
    <dgm:pt modelId="{CD2CC362-1670-4870-848E-CA065828E5E3}" type="sibTrans" cxnId="{206143A5-D162-4E2E-B2B2-E444AD045561}">
      <dgm:prSet/>
      <dgm:spPr/>
      <dgm:t>
        <a:bodyPr/>
        <a:lstStyle/>
        <a:p>
          <a:pPr algn="ctr"/>
          <a:endParaRPr lang="en-US" sz="2000">
            <a:solidFill>
              <a:schemeClr val="tx1"/>
            </a:solidFill>
          </a:endParaRPr>
        </a:p>
      </dgm:t>
    </dgm:pt>
    <dgm:pt modelId="{9DAB272F-1D3E-4D3D-BC67-6DBB7A6D8637}" type="pres">
      <dgm:prSet presAssocID="{EFCCE1C6-8523-4CE9-8F9B-C8ED347DB501}" presName="linear" presStyleCnt="0">
        <dgm:presLayoutVars>
          <dgm:animLvl val="lvl"/>
          <dgm:resizeHandles val="exact"/>
        </dgm:presLayoutVars>
      </dgm:prSet>
      <dgm:spPr/>
      <dgm:t>
        <a:bodyPr/>
        <a:lstStyle/>
        <a:p>
          <a:endParaRPr lang="en-US"/>
        </a:p>
      </dgm:t>
    </dgm:pt>
    <dgm:pt modelId="{8FEF96E2-3C37-460F-8A0A-9C3FB6E501BE}" type="pres">
      <dgm:prSet presAssocID="{25A5DF6A-0F15-4FC4-828A-C4EFF7D74661}" presName="parentText" presStyleLbl="node1" presStyleIdx="0" presStyleCnt="1" custScaleY="90996" custLinFactNeighborY="-61023">
        <dgm:presLayoutVars>
          <dgm:chMax val="0"/>
          <dgm:bulletEnabled val="1"/>
        </dgm:presLayoutVars>
      </dgm:prSet>
      <dgm:spPr/>
      <dgm:t>
        <a:bodyPr/>
        <a:lstStyle/>
        <a:p>
          <a:endParaRPr lang="en-US"/>
        </a:p>
      </dgm:t>
    </dgm:pt>
  </dgm:ptLst>
  <dgm:cxnLst>
    <dgm:cxn modelId="{206143A5-D162-4E2E-B2B2-E444AD045561}" srcId="{EFCCE1C6-8523-4CE9-8F9B-C8ED347DB501}" destId="{25A5DF6A-0F15-4FC4-828A-C4EFF7D74661}" srcOrd="0" destOrd="0" parTransId="{C831F639-F859-4848-94A6-FB89041946F3}" sibTransId="{CD2CC362-1670-4870-848E-CA065828E5E3}"/>
    <dgm:cxn modelId="{C89AC9AD-7A3F-4401-9D5F-D8024A4A80BC}" type="presOf" srcId="{25A5DF6A-0F15-4FC4-828A-C4EFF7D74661}" destId="{8FEF96E2-3C37-460F-8A0A-9C3FB6E501BE}" srcOrd="0" destOrd="0" presId="urn:microsoft.com/office/officeart/2005/8/layout/vList2"/>
    <dgm:cxn modelId="{76217DBD-2A17-49A6-A195-17AE82E78A1F}" type="presOf" srcId="{EFCCE1C6-8523-4CE9-8F9B-C8ED347DB501}" destId="{9DAB272F-1D3E-4D3D-BC67-6DBB7A6D8637}" srcOrd="0" destOrd="0" presId="urn:microsoft.com/office/officeart/2005/8/layout/vList2"/>
    <dgm:cxn modelId="{2E91677E-41B2-4669-936B-697E92E1C8D7}" type="presParOf" srcId="{9DAB272F-1D3E-4D3D-BC67-6DBB7A6D8637}" destId="{8FEF96E2-3C37-460F-8A0A-9C3FB6E501BE}" srcOrd="0"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84AFA-C3CE-4C6D-91BD-A9553A661B8C}">
      <dsp:nvSpPr>
        <dsp:cNvPr id="0" name=""/>
        <dsp:cNvSpPr/>
      </dsp:nvSpPr>
      <dsp:spPr>
        <a:xfrm>
          <a:off x="907632" y="0"/>
          <a:ext cx="2635206" cy="1126124"/>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CA" sz="2000" b="1" kern="1200" dirty="0" smtClean="0"/>
            <a:t>Chemistry </a:t>
          </a:r>
        </a:p>
        <a:p>
          <a:pPr lvl="0" algn="ctr" defTabSz="889000">
            <a:lnSpc>
              <a:spcPct val="90000"/>
            </a:lnSpc>
            <a:spcBef>
              <a:spcPct val="0"/>
            </a:spcBef>
            <a:spcAft>
              <a:spcPct val="35000"/>
            </a:spcAft>
          </a:pPr>
          <a:r>
            <a:rPr lang="en-CA" sz="2000" b="0" i="1" kern="1200" dirty="0" smtClean="0"/>
            <a:t>brings new insight to biological questions</a:t>
          </a:r>
          <a:endParaRPr lang="en-US" sz="2000" b="0" i="1" kern="1200" dirty="0"/>
        </a:p>
      </dsp:txBody>
      <dsp:txXfrm>
        <a:off x="962605" y="54973"/>
        <a:ext cx="2525260" cy="1016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96E2-3C37-460F-8A0A-9C3FB6E501BE}">
      <dsp:nvSpPr>
        <dsp:cNvPr id="0" name=""/>
        <dsp:cNvSpPr/>
      </dsp:nvSpPr>
      <dsp:spPr>
        <a:xfrm>
          <a:off x="0" y="144012"/>
          <a:ext cx="2635830" cy="1107239"/>
        </a:xfrm>
        <a:prstGeom prst="roundRect">
          <a:avLst/>
        </a:prstGeom>
        <a:solidFill>
          <a:srgbClr val="F47F24"/>
        </a:soli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CA" sz="2000" b="1" kern="1200" dirty="0" smtClean="0"/>
            <a:t>Biology</a:t>
          </a:r>
        </a:p>
        <a:p>
          <a:pPr lvl="0" algn="ctr" defTabSz="889000">
            <a:lnSpc>
              <a:spcPct val="90000"/>
            </a:lnSpc>
            <a:spcBef>
              <a:spcPct val="0"/>
            </a:spcBef>
            <a:spcAft>
              <a:spcPct val="35000"/>
            </a:spcAft>
          </a:pPr>
          <a:r>
            <a:rPr lang="en-CA" sz="2000" b="0" i="1" kern="1200" dirty="0" smtClean="0"/>
            <a:t>inspires development of new chemical tools</a:t>
          </a:r>
          <a:endParaRPr lang="en-US" sz="2000" b="0" i="1" kern="1200" dirty="0"/>
        </a:p>
      </dsp:txBody>
      <dsp:txXfrm>
        <a:off x="54051" y="198063"/>
        <a:ext cx="2527728" cy="9991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6" tIns="48317" rIns="96636" bIns="48317" numCol="1" anchor="t" anchorCtr="0" compatLnSpc="1">
            <a:prstTxWarp prst="textNoShape">
              <a:avLst/>
            </a:prstTxWarp>
          </a:bodyPr>
          <a:lstStyle>
            <a:lvl1pPr defTabSz="966788" eaLnBrk="1" hangingPunct="1">
              <a:defRPr sz="1300" b="0"/>
            </a:lvl1pPr>
          </a:lstStyle>
          <a:p>
            <a:pPr>
              <a:defRPr/>
            </a:pPr>
            <a:endParaRPr lang="en-US"/>
          </a:p>
        </p:txBody>
      </p:sp>
      <p:sp>
        <p:nvSpPr>
          <p:cNvPr id="4099"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6" tIns="48317" rIns="96636" bIns="48317" numCol="1" anchor="t" anchorCtr="0" compatLnSpc="1">
            <a:prstTxWarp prst="textNoShape">
              <a:avLst/>
            </a:prstTxWarp>
          </a:bodyPr>
          <a:lstStyle>
            <a:lvl1pPr algn="r" defTabSz="966788" eaLnBrk="1" hangingPunct="1">
              <a:defRPr sz="1300" b="0"/>
            </a:lvl1pPr>
          </a:lstStyle>
          <a:p>
            <a:pPr>
              <a:defRPr/>
            </a:pPr>
            <a:endParaRPr lang="en-US"/>
          </a:p>
        </p:txBody>
      </p:sp>
      <p:sp>
        <p:nvSpPr>
          <p:cNvPr id="4100"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6" tIns="48317" rIns="96636" bIns="48317" numCol="1" anchor="b" anchorCtr="0" compatLnSpc="1">
            <a:prstTxWarp prst="textNoShape">
              <a:avLst/>
            </a:prstTxWarp>
          </a:bodyPr>
          <a:lstStyle>
            <a:lvl1pPr defTabSz="966788" eaLnBrk="1" hangingPunct="1">
              <a:defRPr sz="1300" b="0"/>
            </a:lvl1pPr>
          </a:lstStyle>
          <a:p>
            <a:pPr>
              <a:defRPr/>
            </a:pPr>
            <a:endParaRPr lang="en-US"/>
          </a:p>
        </p:txBody>
      </p:sp>
      <p:sp>
        <p:nvSpPr>
          <p:cNvPr id="4101"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6" tIns="48317" rIns="96636" bIns="48317" numCol="1" anchor="b" anchorCtr="0" compatLnSpc="1">
            <a:prstTxWarp prst="textNoShape">
              <a:avLst/>
            </a:prstTxWarp>
          </a:bodyPr>
          <a:lstStyle>
            <a:lvl1pPr algn="r" defTabSz="966788" eaLnBrk="1" hangingPunct="1">
              <a:defRPr sz="1300" b="0" smtClean="0"/>
            </a:lvl1pPr>
          </a:lstStyle>
          <a:p>
            <a:pPr>
              <a:defRPr/>
            </a:pPr>
            <a:fld id="{3E6CD352-2F7C-400D-89C9-0EE8A9DA37A4}" type="slidenum">
              <a:rPr lang="en-US" altLang="en-US"/>
              <a:pPr>
                <a:defRPr/>
              </a:pPr>
              <a:t>‹#›</a:t>
            </a:fld>
            <a:endParaRPr lang="en-US" altLang="en-US"/>
          </a:p>
        </p:txBody>
      </p:sp>
    </p:spTree>
    <p:extLst>
      <p:ext uri="{BB962C8B-B14F-4D97-AF65-F5344CB8AC3E}">
        <p14:creationId xmlns:p14="http://schemas.microsoft.com/office/powerpoint/2010/main" val="256181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99" tIns="47649" rIns="95299" bIns="47649" numCol="1" anchor="t" anchorCtr="0" compatLnSpc="1">
            <a:prstTxWarp prst="textNoShape">
              <a:avLst/>
            </a:prstTxWarp>
          </a:bodyPr>
          <a:lstStyle>
            <a:lvl1pPr defTabSz="952500" eaLnBrk="1" hangingPunct="1">
              <a:defRPr sz="1300" b="0"/>
            </a:lvl1pPr>
          </a:lstStyle>
          <a:p>
            <a:pPr>
              <a:defRPr/>
            </a:pPr>
            <a:endParaRPr lang="en-US"/>
          </a:p>
        </p:txBody>
      </p:sp>
      <p:sp>
        <p:nvSpPr>
          <p:cNvPr id="58371" name="Rectangle 3"/>
          <p:cNvSpPr>
            <a:spLocks noGrp="1" noChangeArrowheads="1"/>
          </p:cNvSpPr>
          <p:nvPr>
            <p:ph type="dt" idx="1"/>
          </p:nvPr>
        </p:nvSpPr>
        <p:spPr bwMode="auto">
          <a:xfrm>
            <a:off x="4119563" y="0"/>
            <a:ext cx="31686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99" tIns="47649" rIns="95299" bIns="47649" numCol="1" anchor="t" anchorCtr="0" compatLnSpc="1">
            <a:prstTxWarp prst="textNoShape">
              <a:avLst/>
            </a:prstTxWarp>
          </a:bodyPr>
          <a:lstStyle>
            <a:lvl1pPr algn="r" defTabSz="952500" eaLnBrk="1" hangingPunct="1">
              <a:defRPr sz="1300" b="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15963"/>
            <a:ext cx="4775200" cy="3581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50913" y="4535488"/>
            <a:ext cx="5386387"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99" tIns="47649" rIns="95299" bIns="476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150350"/>
            <a:ext cx="31686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99" tIns="47649" rIns="95299" bIns="47649" numCol="1" anchor="b" anchorCtr="0" compatLnSpc="1">
            <a:prstTxWarp prst="textNoShape">
              <a:avLst/>
            </a:prstTxWarp>
          </a:bodyPr>
          <a:lstStyle>
            <a:lvl1pPr defTabSz="952500" eaLnBrk="1" hangingPunct="1">
              <a:defRPr sz="1300" b="0"/>
            </a:lvl1pPr>
          </a:lstStyle>
          <a:p>
            <a:pPr>
              <a:defRPr/>
            </a:pPr>
            <a:endParaRPr lang="en-US"/>
          </a:p>
        </p:txBody>
      </p:sp>
      <p:sp>
        <p:nvSpPr>
          <p:cNvPr id="58375" name="Rectangle 7"/>
          <p:cNvSpPr>
            <a:spLocks noGrp="1" noChangeArrowheads="1"/>
          </p:cNvSpPr>
          <p:nvPr>
            <p:ph type="sldNum" sz="quarter" idx="5"/>
          </p:nvPr>
        </p:nvSpPr>
        <p:spPr bwMode="auto">
          <a:xfrm>
            <a:off x="4119563" y="9150350"/>
            <a:ext cx="31686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99" tIns="47649" rIns="95299" bIns="47649" numCol="1" anchor="b" anchorCtr="0" compatLnSpc="1">
            <a:prstTxWarp prst="textNoShape">
              <a:avLst/>
            </a:prstTxWarp>
          </a:bodyPr>
          <a:lstStyle>
            <a:lvl1pPr algn="r" defTabSz="952500" eaLnBrk="1" hangingPunct="1">
              <a:defRPr sz="1300" b="0" smtClean="0"/>
            </a:lvl1pPr>
          </a:lstStyle>
          <a:p>
            <a:pPr>
              <a:defRPr/>
            </a:pPr>
            <a:fld id="{E49A5D90-3285-4CAC-9210-EE3C79759081}" type="slidenum">
              <a:rPr lang="en-US" altLang="en-US"/>
              <a:pPr>
                <a:defRPr/>
              </a:pPr>
              <a:t>‹#›</a:t>
            </a:fld>
            <a:endParaRPr lang="en-US" altLang="en-US"/>
          </a:p>
        </p:txBody>
      </p:sp>
    </p:spTree>
    <p:extLst>
      <p:ext uri="{BB962C8B-B14F-4D97-AF65-F5344CB8AC3E}">
        <p14:creationId xmlns:p14="http://schemas.microsoft.com/office/powerpoint/2010/main" val="4025083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8461C-D6A3-4BD0-8753-69A2B428637D}" type="slidenum">
              <a:rPr lang="en-US" altLang="en-US" sz="1300"/>
              <a:pPr>
                <a:spcBef>
                  <a:spcPct val="0"/>
                </a:spcBef>
              </a:pPr>
              <a:t>1</a:t>
            </a:fld>
            <a:endParaRPr lang="en-US" altLang="en-US" sz="13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1405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smtClean="0"/>
              <a:t>Note that rRNA, mRNA, and tRNA are sort of in size order, to match Pol I, Pol II, and Pol III</a:t>
            </a:r>
          </a:p>
        </p:txBody>
      </p:sp>
      <p:sp>
        <p:nvSpPr>
          <p:cNvPr id="39940" name="Slide Number Placeholder 3"/>
          <p:cNvSpPr>
            <a:spLocks noGrp="1"/>
          </p:cNvSpPr>
          <p:nvPr>
            <p:ph type="sldNum" sz="quarter" idx="5"/>
          </p:nvPr>
        </p:nvSpPr>
        <p:spPr>
          <a:noFill/>
        </p:spPr>
        <p:txBody>
          <a:bodyPr/>
          <a:lstStyle>
            <a:lvl1pPr defTabSz="919163">
              <a:spcBef>
                <a:spcPct val="30000"/>
              </a:spcBef>
              <a:defRPr sz="1200">
                <a:solidFill>
                  <a:schemeClr val="tx1"/>
                </a:solidFill>
                <a:latin typeface="Times New Roman" panose="02020603050405020304" pitchFamily="18" charset="0"/>
              </a:defRPr>
            </a:lvl1pPr>
            <a:lvl2pPr marL="715963" indent="-274638" defTabSz="919163">
              <a:spcBef>
                <a:spcPct val="30000"/>
              </a:spcBef>
              <a:defRPr sz="1200">
                <a:solidFill>
                  <a:schemeClr val="tx1"/>
                </a:solidFill>
                <a:latin typeface="Times New Roman" panose="02020603050405020304" pitchFamily="18" charset="0"/>
              </a:defRPr>
            </a:lvl2pPr>
            <a:lvl3pPr marL="1101725" indent="-219075" defTabSz="919163">
              <a:spcBef>
                <a:spcPct val="30000"/>
              </a:spcBef>
              <a:defRPr sz="1200">
                <a:solidFill>
                  <a:schemeClr val="tx1"/>
                </a:solidFill>
                <a:latin typeface="Times New Roman" panose="02020603050405020304" pitchFamily="18" charset="0"/>
              </a:defRPr>
            </a:lvl3pPr>
            <a:lvl4pPr marL="1543050" indent="-219075" defTabSz="919163">
              <a:spcBef>
                <a:spcPct val="30000"/>
              </a:spcBef>
              <a:defRPr sz="1200">
                <a:solidFill>
                  <a:schemeClr val="tx1"/>
                </a:solidFill>
                <a:latin typeface="Times New Roman" panose="02020603050405020304" pitchFamily="18" charset="0"/>
              </a:defRPr>
            </a:lvl4pPr>
            <a:lvl5pPr marL="1984375" indent="-219075" defTabSz="919163">
              <a:spcBef>
                <a:spcPct val="30000"/>
              </a:spcBef>
              <a:defRPr sz="1200">
                <a:solidFill>
                  <a:schemeClr val="tx1"/>
                </a:solidFill>
                <a:latin typeface="Times New Roman" panose="02020603050405020304" pitchFamily="18" charset="0"/>
              </a:defRPr>
            </a:lvl5pPr>
            <a:lvl6pPr marL="2441575" indent="-219075"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E2FF94-EA34-47C7-A9DF-EBEDC0A8A7CA}" type="slidenum">
              <a:rPr lang="en-US" altLang="en-US" sz="1300" smtClean="0"/>
              <a:pPr>
                <a:spcBef>
                  <a:spcPct val="0"/>
                </a:spcBef>
              </a:pPr>
              <a:t>49</a:t>
            </a:fld>
            <a:endParaRPr lang="en-US" altLang="en-US" sz="1300" smtClean="0"/>
          </a:p>
        </p:txBody>
      </p:sp>
    </p:spTree>
    <p:extLst>
      <p:ext uri="{BB962C8B-B14F-4D97-AF65-F5344CB8AC3E}">
        <p14:creationId xmlns:p14="http://schemas.microsoft.com/office/powerpoint/2010/main" val="117715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CE7C7F-819F-4475-AC4B-0902C4AEA21A}" type="slidenum">
              <a:rPr lang="en-US" altLang="en-US" sz="1300"/>
              <a:pPr>
                <a:spcBef>
                  <a:spcPct val="0"/>
                </a:spcBef>
              </a:pPr>
              <a:t>5</a:t>
            </a:fld>
            <a:endParaRPr lang="en-US" altLang="en-US" sz="1300"/>
          </a:p>
        </p:txBody>
      </p:sp>
    </p:spTree>
    <p:extLst>
      <p:ext uri="{BB962C8B-B14F-4D97-AF65-F5344CB8AC3E}">
        <p14:creationId xmlns:p14="http://schemas.microsoft.com/office/powerpoint/2010/main" val="53103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71BDCE-17AD-46A3-A860-3366739A785C}" type="slidenum">
              <a:rPr lang="en-US" altLang="en-US" sz="1300"/>
              <a:pPr>
                <a:spcBef>
                  <a:spcPct val="0"/>
                </a:spcBef>
              </a:pPr>
              <a:t>10</a:t>
            </a:fld>
            <a:endParaRPr lang="en-US" altLang="en-US" sz="1300"/>
          </a:p>
        </p:txBody>
      </p:sp>
    </p:spTree>
    <p:extLst>
      <p:ext uri="{BB962C8B-B14F-4D97-AF65-F5344CB8AC3E}">
        <p14:creationId xmlns:p14="http://schemas.microsoft.com/office/powerpoint/2010/main" val="250106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mtClean="0"/>
              <a:t>Also cation-pi effects</a:t>
            </a:r>
          </a:p>
        </p:txBody>
      </p:sp>
      <p:sp>
        <p:nvSpPr>
          <p:cNvPr id="36868" name="Slide Number Placeholder 3"/>
          <p:cNvSpPr>
            <a:spLocks noGrp="1"/>
          </p:cNvSpPr>
          <p:nvPr>
            <p:ph type="sldNum" sz="quarter" idx="5"/>
          </p:nvPr>
        </p:nvSpPr>
        <p:spPr>
          <a:noFill/>
        </p:spPr>
        <p:txBody>
          <a:bodyPr/>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9C9544-EFEB-4B1D-AAAC-DF4DF0117B4B}" type="slidenum">
              <a:rPr lang="en-US" altLang="en-US" sz="1300"/>
              <a:pPr>
                <a:spcBef>
                  <a:spcPct val="0"/>
                </a:spcBef>
              </a:pPr>
              <a:t>14</a:t>
            </a:fld>
            <a:endParaRPr lang="en-US" altLang="en-US" sz="1300"/>
          </a:p>
        </p:txBody>
      </p:sp>
    </p:spTree>
    <p:extLst>
      <p:ext uri="{BB962C8B-B14F-4D97-AF65-F5344CB8AC3E}">
        <p14:creationId xmlns:p14="http://schemas.microsoft.com/office/powerpoint/2010/main" val="67454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t>Please be sure you can draw the tRNA attached to an amino acid; i.e., an aminoacyl-tRNA.</a:t>
            </a:r>
          </a:p>
        </p:txBody>
      </p:sp>
      <p:sp>
        <p:nvSpPr>
          <p:cNvPr id="54276" name="Slide Number Placeholder 3"/>
          <p:cNvSpPr>
            <a:spLocks noGrp="1"/>
          </p:cNvSpPr>
          <p:nvPr>
            <p:ph type="sldNum" sz="quarter" idx="5"/>
          </p:nvPr>
        </p:nvSpPr>
        <p:spPr>
          <a:noFill/>
        </p:spPr>
        <p:txBody>
          <a:bodyPr/>
          <a:lstStyle>
            <a:lvl1pPr defTabSz="919163">
              <a:spcBef>
                <a:spcPct val="30000"/>
              </a:spcBef>
              <a:defRPr sz="1200">
                <a:solidFill>
                  <a:schemeClr val="tx1"/>
                </a:solidFill>
                <a:latin typeface="Times New Roman" panose="02020603050405020304" pitchFamily="18" charset="0"/>
              </a:defRPr>
            </a:lvl1pPr>
            <a:lvl2pPr marL="715963" indent="-274638" defTabSz="919163">
              <a:spcBef>
                <a:spcPct val="30000"/>
              </a:spcBef>
              <a:defRPr sz="1200">
                <a:solidFill>
                  <a:schemeClr val="tx1"/>
                </a:solidFill>
                <a:latin typeface="Times New Roman" panose="02020603050405020304" pitchFamily="18" charset="0"/>
              </a:defRPr>
            </a:lvl2pPr>
            <a:lvl3pPr marL="1101725" indent="-219075" defTabSz="919163">
              <a:spcBef>
                <a:spcPct val="30000"/>
              </a:spcBef>
              <a:defRPr sz="1200">
                <a:solidFill>
                  <a:schemeClr val="tx1"/>
                </a:solidFill>
                <a:latin typeface="Times New Roman" panose="02020603050405020304" pitchFamily="18" charset="0"/>
              </a:defRPr>
            </a:lvl3pPr>
            <a:lvl4pPr marL="1543050" indent="-219075" defTabSz="919163">
              <a:spcBef>
                <a:spcPct val="30000"/>
              </a:spcBef>
              <a:defRPr sz="1200">
                <a:solidFill>
                  <a:schemeClr val="tx1"/>
                </a:solidFill>
                <a:latin typeface="Times New Roman" panose="02020603050405020304" pitchFamily="18" charset="0"/>
              </a:defRPr>
            </a:lvl4pPr>
            <a:lvl5pPr marL="1984375" indent="-219075" defTabSz="919163">
              <a:spcBef>
                <a:spcPct val="30000"/>
              </a:spcBef>
              <a:defRPr sz="1200">
                <a:solidFill>
                  <a:schemeClr val="tx1"/>
                </a:solidFill>
                <a:latin typeface="Times New Roman" panose="02020603050405020304" pitchFamily="18" charset="0"/>
              </a:defRPr>
            </a:lvl5pPr>
            <a:lvl6pPr marL="2441575" indent="-219075"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791350-C2A1-48F6-943F-52C16A6E0F48}" type="slidenum">
              <a:rPr lang="en-US" altLang="en-US" sz="1300" smtClean="0"/>
              <a:pPr>
                <a:spcBef>
                  <a:spcPct val="0"/>
                </a:spcBef>
              </a:pPr>
              <a:t>17</a:t>
            </a:fld>
            <a:endParaRPr lang="en-US" altLang="en-US" sz="1300" smtClean="0"/>
          </a:p>
        </p:txBody>
      </p:sp>
    </p:spTree>
    <p:extLst>
      <p:ext uri="{BB962C8B-B14F-4D97-AF65-F5344CB8AC3E}">
        <p14:creationId xmlns:p14="http://schemas.microsoft.com/office/powerpoint/2010/main" val="138035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G-250 dye actually missing two C-CH3 groups on central aromatic rings</a:t>
            </a:r>
          </a:p>
        </p:txBody>
      </p:sp>
      <p:sp>
        <p:nvSpPr>
          <p:cNvPr id="63492" name="Slide Number Placeholder 3"/>
          <p:cNvSpPr>
            <a:spLocks noGrp="1"/>
          </p:cNvSpPr>
          <p:nvPr>
            <p:ph type="sldNum" sz="quarter" idx="5"/>
          </p:nvPr>
        </p:nvSpPr>
        <p:spPr>
          <a:noFill/>
        </p:spPr>
        <p:txBody>
          <a:bodyPr/>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57784E-48C2-4C4F-B702-1AD3F600DC4B}" type="slidenum">
              <a:rPr lang="en-US" altLang="en-US" sz="1300"/>
              <a:pPr>
                <a:spcBef>
                  <a:spcPct val="0"/>
                </a:spcBef>
              </a:pPr>
              <a:t>30</a:t>
            </a:fld>
            <a:endParaRPr lang="en-US" altLang="en-US" sz="1300"/>
          </a:p>
        </p:txBody>
      </p:sp>
    </p:spTree>
    <p:extLst>
      <p:ext uri="{BB962C8B-B14F-4D97-AF65-F5344CB8AC3E}">
        <p14:creationId xmlns:p14="http://schemas.microsoft.com/office/powerpoint/2010/main" val="73693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r>
              <a:rPr lang="en-US" altLang="en-US" smtClean="0"/>
              <a:t>histones - highly conserved in eukaryotes; not found in bacteria</a:t>
            </a:r>
          </a:p>
        </p:txBody>
      </p:sp>
      <p:sp>
        <p:nvSpPr>
          <p:cNvPr id="7172" name="Slide Number Placeholder 3"/>
          <p:cNvSpPr>
            <a:spLocks noGrp="1"/>
          </p:cNvSpPr>
          <p:nvPr>
            <p:ph type="sldNum" sz="quarter" idx="5"/>
          </p:nvPr>
        </p:nvSpPr>
        <p:spPr>
          <a:noFill/>
        </p:spPr>
        <p:txBody>
          <a:bodyPr/>
          <a:lstStyle>
            <a:lvl1pPr defTabSz="919163">
              <a:spcBef>
                <a:spcPct val="30000"/>
              </a:spcBef>
              <a:defRPr sz="1200">
                <a:solidFill>
                  <a:schemeClr val="tx1"/>
                </a:solidFill>
                <a:latin typeface="Times New Roman" panose="02020603050405020304" pitchFamily="18" charset="0"/>
              </a:defRPr>
            </a:lvl1pPr>
            <a:lvl2pPr marL="715963" indent="-274638" defTabSz="919163">
              <a:spcBef>
                <a:spcPct val="30000"/>
              </a:spcBef>
              <a:defRPr sz="1200">
                <a:solidFill>
                  <a:schemeClr val="tx1"/>
                </a:solidFill>
                <a:latin typeface="Times New Roman" panose="02020603050405020304" pitchFamily="18" charset="0"/>
              </a:defRPr>
            </a:lvl2pPr>
            <a:lvl3pPr marL="1101725" indent="-219075" defTabSz="919163">
              <a:spcBef>
                <a:spcPct val="30000"/>
              </a:spcBef>
              <a:defRPr sz="1200">
                <a:solidFill>
                  <a:schemeClr val="tx1"/>
                </a:solidFill>
                <a:latin typeface="Times New Roman" panose="02020603050405020304" pitchFamily="18" charset="0"/>
              </a:defRPr>
            </a:lvl3pPr>
            <a:lvl4pPr marL="1543050" indent="-219075" defTabSz="919163">
              <a:spcBef>
                <a:spcPct val="30000"/>
              </a:spcBef>
              <a:defRPr sz="1200">
                <a:solidFill>
                  <a:schemeClr val="tx1"/>
                </a:solidFill>
                <a:latin typeface="Times New Roman" panose="02020603050405020304" pitchFamily="18" charset="0"/>
              </a:defRPr>
            </a:lvl4pPr>
            <a:lvl5pPr marL="1984375" indent="-219075" defTabSz="919163">
              <a:spcBef>
                <a:spcPct val="30000"/>
              </a:spcBef>
              <a:defRPr sz="1200">
                <a:solidFill>
                  <a:schemeClr val="tx1"/>
                </a:solidFill>
                <a:latin typeface="Times New Roman" panose="02020603050405020304" pitchFamily="18" charset="0"/>
              </a:defRPr>
            </a:lvl5pPr>
            <a:lvl6pPr marL="2441575" indent="-219075"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71070D-A574-4945-A669-B03DD3665C6B}" type="slidenum">
              <a:rPr lang="en-US" altLang="en-US" sz="1300" smtClean="0"/>
              <a:pPr>
                <a:spcBef>
                  <a:spcPct val="0"/>
                </a:spcBef>
              </a:pPr>
              <a:t>38</a:t>
            </a:fld>
            <a:endParaRPr lang="en-US" altLang="en-US" sz="1300" smtClean="0"/>
          </a:p>
        </p:txBody>
      </p:sp>
    </p:spTree>
    <p:extLst>
      <p:ext uri="{BB962C8B-B14F-4D97-AF65-F5344CB8AC3E}">
        <p14:creationId xmlns:p14="http://schemas.microsoft.com/office/powerpoint/2010/main" val="270624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altLang="en-US" smtClean="0"/>
              <a:t>Note that “short end of DNA” is the 3’-end; it is extended with dNTPs using the telomerase RNA template by the enzyme telomerase reverse transcriptase (TERT). Referring back to Slide 2-16, extending the 3’-end via telomerase means that the lagging strand can be longer at its 5’-end, because the RNA primer now binds to the 3’-extended nucleotides.</a:t>
            </a:r>
          </a:p>
        </p:txBody>
      </p:sp>
      <p:sp>
        <p:nvSpPr>
          <p:cNvPr id="27652" name="Slide Number Placeholder 3"/>
          <p:cNvSpPr>
            <a:spLocks noGrp="1"/>
          </p:cNvSpPr>
          <p:nvPr>
            <p:ph type="sldNum" sz="quarter" idx="5"/>
          </p:nvPr>
        </p:nvSpPr>
        <p:spPr>
          <a:noFill/>
        </p:spPr>
        <p:txBody>
          <a:bodyPr/>
          <a:lstStyle>
            <a:lvl1pPr defTabSz="919163">
              <a:spcBef>
                <a:spcPct val="30000"/>
              </a:spcBef>
              <a:defRPr sz="1200">
                <a:solidFill>
                  <a:schemeClr val="tx1"/>
                </a:solidFill>
                <a:latin typeface="Times New Roman" panose="02020603050405020304" pitchFamily="18" charset="0"/>
              </a:defRPr>
            </a:lvl1pPr>
            <a:lvl2pPr marL="715963" indent="-274638" defTabSz="919163">
              <a:spcBef>
                <a:spcPct val="30000"/>
              </a:spcBef>
              <a:defRPr sz="1200">
                <a:solidFill>
                  <a:schemeClr val="tx1"/>
                </a:solidFill>
                <a:latin typeface="Times New Roman" panose="02020603050405020304" pitchFamily="18" charset="0"/>
              </a:defRPr>
            </a:lvl2pPr>
            <a:lvl3pPr marL="1101725" indent="-219075" defTabSz="919163">
              <a:spcBef>
                <a:spcPct val="30000"/>
              </a:spcBef>
              <a:defRPr sz="1200">
                <a:solidFill>
                  <a:schemeClr val="tx1"/>
                </a:solidFill>
                <a:latin typeface="Times New Roman" panose="02020603050405020304" pitchFamily="18" charset="0"/>
              </a:defRPr>
            </a:lvl3pPr>
            <a:lvl4pPr marL="1543050" indent="-219075" defTabSz="919163">
              <a:spcBef>
                <a:spcPct val="30000"/>
              </a:spcBef>
              <a:defRPr sz="1200">
                <a:solidFill>
                  <a:schemeClr val="tx1"/>
                </a:solidFill>
                <a:latin typeface="Times New Roman" panose="02020603050405020304" pitchFamily="18" charset="0"/>
              </a:defRPr>
            </a:lvl4pPr>
            <a:lvl5pPr marL="1984375" indent="-219075" defTabSz="919163">
              <a:spcBef>
                <a:spcPct val="30000"/>
              </a:spcBef>
              <a:defRPr sz="1200">
                <a:solidFill>
                  <a:schemeClr val="tx1"/>
                </a:solidFill>
                <a:latin typeface="Times New Roman" panose="02020603050405020304" pitchFamily="18" charset="0"/>
              </a:defRPr>
            </a:lvl5pPr>
            <a:lvl6pPr marL="2441575" indent="-219075"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37923-9BA6-49FB-82F1-37DCE843838B}" type="slidenum">
              <a:rPr lang="en-US" altLang="en-US" sz="1300" smtClean="0"/>
              <a:pPr>
                <a:spcBef>
                  <a:spcPct val="0"/>
                </a:spcBef>
              </a:pPr>
              <a:t>43</a:t>
            </a:fld>
            <a:endParaRPr lang="en-US" altLang="en-US" sz="1300" smtClean="0"/>
          </a:p>
        </p:txBody>
      </p:sp>
    </p:spTree>
    <p:extLst>
      <p:ext uri="{BB962C8B-B14F-4D97-AF65-F5344CB8AC3E}">
        <p14:creationId xmlns:p14="http://schemas.microsoft.com/office/powerpoint/2010/main" val="289671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defTabSz="919163">
              <a:spcBef>
                <a:spcPct val="30000"/>
              </a:spcBef>
              <a:defRPr sz="1200">
                <a:solidFill>
                  <a:schemeClr val="tx1"/>
                </a:solidFill>
                <a:latin typeface="Times New Roman" panose="02020603050405020304" pitchFamily="18" charset="0"/>
              </a:defRPr>
            </a:lvl1pPr>
            <a:lvl2pPr marL="715963" indent="-274638" defTabSz="919163">
              <a:spcBef>
                <a:spcPct val="30000"/>
              </a:spcBef>
              <a:defRPr sz="1200">
                <a:solidFill>
                  <a:schemeClr val="tx1"/>
                </a:solidFill>
                <a:latin typeface="Times New Roman" panose="02020603050405020304" pitchFamily="18" charset="0"/>
              </a:defRPr>
            </a:lvl2pPr>
            <a:lvl3pPr marL="1101725" indent="-219075" defTabSz="919163">
              <a:spcBef>
                <a:spcPct val="30000"/>
              </a:spcBef>
              <a:defRPr sz="1200">
                <a:solidFill>
                  <a:schemeClr val="tx1"/>
                </a:solidFill>
                <a:latin typeface="Times New Roman" panose="02020603050405020304" pitchFamily="18" charset="0"/>
              </a:defRPr>
            </a:lvl3pPr>
            <a:lvl4pPr marL="1543050" indent="-219075" defTabSz="919163">
              <a:spcBef>
                <a:spcPct val="30000"/>
              </a:spcBef>
              <a:defRPr sz="1200">
                <a:solidFill>
                  <a:schemeClr val="tx1"/>
                </a:solidFill>
                <a:latin typeface="Times New Roman" panose="02020603050405020304" pitchFamily="18" charset="0"/>
              </a:defRPr>
            </a:lvl4pPr>
            <a:lvl5pPr marL="1984375" indent="-219075" defTabSz="919163">
              <a:spcBef>
                <a:spcPct val="30000"/>
              </a:spcBef>
              <a:defRPr sz="1200">
                <a:solidFill>
                  <a:schemeClr val="tx1"/>
                </a:solidFill>
                <a:latin typeface="Times New Roman" panose="02020603050405020304" pitchFamily="18" charset="0"/>
              </a:defRPr>
            </a:lvl5pPr>
            <a:lvl6pPr marL="2441575" indent="-219075"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B7D375-2F2F-4144-B305-7641D50F9D45}" type="slidenum">
              <a:rPr lang="en-US" altLang="en-US" sz="1300" smtClean="0"/>
              <a:pPr>
                <a:spcBef>
                  <a:spcPct val="0"/>
                </a:spcBef>
              </a:pPr>
              <a:t>44</a:t>
            </a:fld>
            <a:endParaRPr lang="en-US" altLang="en-US" sz="1300" smtClean="0"/>
          </a:p>
        </p:txBody>
      </p:sp>
    </p:spTree>
    <p:extLst>
      <p:ext uri="{BB962C8B-B14F-4D97-AF65-F5344CB8AC3E}">
        <p14:creationId xmlns:p14="http://schemas.microsoft.com/office/powerpoint/2010/main" val="217439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96CA9-E83E-4F02-9575-DFA452B58775}" type="slidenum">
              <a:rPr lang="en-US" altLang="en-US"/>
              <a:pPr>
                <a:defRPr/>
              </a:pPr>
              <a:t>‹#›</a:t>
            </a:fld>
            <a:endParaRPr lang="en-US" altLang="en-US"/>
          </a:p>
        </p:txBody>
      </p:sp>
    </p:spTree>
    <p:extLst>
      <p:ext uri="{BB962C8B-B14F-4D97-AF65-F5344CB8AC3E}">
        <p14:creationId xmlns:p14="http://schemas.microsoft.com/office/powerpoint/2010/main" val="39338341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EF36E6-F200-41C6-A4AF-438542E73506}" type="slidenum">
              <a:rPr lang="en-US" altLang="en-US"/>
              <a:pPr>
                <a:defRPr/>
              </a:pPr>
              <a:t>‹#›</a:t>
            </a:fld>
            <a:endParaRPr lang="en-US" altLang="en-US"/>
          </a:p>
        </p:txBody>
      </p:sp>
    </p:spTree>
    <p:extLst>
      <p:ext uri="{BB962C8B-B14F-4D97-AF65-F5344CB8AC3E}">
        <p14:creationId xmlns:p14="http://schemas.microsoft.com/office/powerpoint/2010/main" val="15561267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242888"/>
            <a:ext cx="1958975"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2888"/>
            <a:ext cx="572452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59A04-911A-43DF-920A-8983471FC8F0}" type="slidenum">
              <a:rPr lang="en-US" altLang="en-US"/>
              <a:pPr>
                <a:defRPr/>
              </a:pPr>
              <a:t>‹#›</a:t>
            </a:fld>
            <a:endParaRPr lang="en-US" altLang="en-US"/>
          </a:p>
        </p:txBody>
      </p:sp>
    </p:spTree>
    <p:extLst>
      <p:ext uri="{BB962C8B-B14F-4D97-AF65-F5344CB8AC3E}">
        <p14:creationId xmlns:p14="http://schemas.microsoft.com/office/powerpoint/2010/main" val="1585568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00668-FA99-4D8D-AFC8-9EDD94EEE48B}" type="slidenum">
              <a:rPr lang="en-US" altLang="en-US"/>
              <a:pPr>
                <a:defRPr/>
              </a:pPr>
              <a:t>‹#›</a:t>
            </a:fld>
            <a:endParaRPr lang="en-US" altLang="en-US"/>
          </a:p>
        </p:txBody>
      </p:sp>
    </p:spTree>
    <p:extLst>
      <p:ext uri="{BB962C8B-B14F-4D97-AF65-F5344CB8AC3E}">
        <p14:creationId xmlns:p14="http://schemas.microsoft.com/office/powerpoint/2010/main" val="39496056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3BCC6-39F7-4C53-B728-DF8E9AD9F096}" type="slidenum">
              <a:rPr lang="en-US" altLang="en-US"/>
              <a:pPr>
                <a:defRPr/>
              </a:pPr>
              <a:t>‹#›</a:t>
            </a:fld>
            <a:endParaRPr lang="en-US" altLang="en-US"/>
          </a:p>
        </p:txBody>
      </p:sp>
    </p:spTree>
    <p:extLst>
      <p:ext uri="{BB962C8B-B14F-4D97-AF65-F5344CB8AC3E}">
        <p14:creationId xmlns:p14="http://schemas.microsoft.com/office/powerpoint/2010/main" val="3130606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230433-2F5F-4474-800F-C5BE3A44DF7E}" type="slidenum">
              <a:rPr lang="en-US" altLang="en-US"/>
              <a:pPr>
                <a:defRPr/>
              </a:pPr>
              <a:t>‹#›</a:t>
            </a:fld>
            <a:endParaRPr lang="en-US" altLang="en-US"/>
          </a:p>
        </p:txBody>
      </p:sp>
    </p:spTree>
    <p:extLst>
      <p:ext uri="{BB962C8B-B14F-4D97-AF65-F5344CB8AC3E}">
        <p14:creationId xmlns:p14="http://schemas.microsoft.com/office/powerpoint/2010/main" val="32919715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17EF26-EF2F-430D-8CA7-A467AAD090A6}" type="slidenum">
              <a:rPr lang="en-US" altLang="en-US"/>
              <a:pPr>
                <a:defRPr/>
              </a:pPr>
              <a:t>‹#›</a:t>
            </a:fld>
            <a:endParaRPr lang="en-US" altLang="en-US"/>
          </a:p>
        </p:txBody>
      </p:sp>
    </p:spTree>
    <p:extLst>
      <p:ext uri="{BB962C8B-B14F-4D97-AF65-F5344CB8AC3E}">
        <p14:creationId xmlns:p14="http://schemas.microsoft.com/office/powerpoint/2010/main" val="7238025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7781D7-9F25-4C82-B3AF-8C211F17A31A}" type="slidenum">
              <a:rPr lang="en-US" altLang="en-US"/>
              <a:pPr>
                <a:defRPr/>
              </a:pPr>
              <a:t>‹#›</a:t>
            </a:fld>
            <a:endParaRPr lang="en-US" altLang="en-US"/>
          </a:p>
        </p:txBody>
      </p:sp>
    </p:spTree>
    <p:extLst>
      <p:ext uri="{BB962C8B-B14F-4D97-AF65-F5344CB8AC3E}">
        <p14:creationId xmlns:p14="http://schemas.microsoft.com/office/powerpoint/2010/main" val="39769382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9E4CFA-4F30-42EB-BEB7-F1C7D281D893}" type="slidenum">
              <a:rPr lang="en-US" altLang="en-US"/>
              <a:pPr>
                <a:defRPr/>
              </a:pPr>
              <a:t>‹#›</a:t>
            </a:fld>
            <a:endParaRPr lang="en-US" altLang="en-US"/>
          </a:p>
        </p:txBody>
      </p:sp>
    </p:spTree>
    <p:extLst>
      <p:ext uri="{BB962C8B-B14F-4D97-AF65-F5344CB8AC3E}">
        <p14:creationId xmlns:p14="http://schemas.microsoft.com/office/powerpoint/2010/main" val="40794482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8A02DF-A0C6-4370-9F76-5A121DBB4D57}" type="slidenum">
              <a:rPr lang="en-US" altLang="en-US"/>
              <a:pPr>
                <a:defRPr/>
              </a:pPr>
              <a:t>‹#›</a:t>
            </a:fld>
            <a:endParaRPr lang="en-US" altLang="en-US"/>
          </a:p>
        </p:txBody>
      </p:sp>
    </p:spTree>
    <p:extLst>
      <p:ext uri="{BB962C8B-B14F-4D97-AF65-F5344CB8AC3E}">
        <p14:creationId xmlns:p14="http://schemas.microsoft.com/office/powerpoint/2010/main" val="25648714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CDAF3-2ABE-4B54-9602-76847ADA3E4F}" type="slidenum">
              <a:rPr lang="en-US" altLang="en-US"/>
              <a:pPr>
                <a:defRPr/>
              </a:pPr>
              <a:t>‹#›</a:t>
            </a:fld>
            <a:endParaRPr lang="en-US" altLang="en-US"/>
          </a:p>
        </p:txBody>
      </p:sp>
    </p:spTree>
    <p:extLst>
      <p:ext uri="{BB962C8B-B14F-4D97-AF65-F5344CB8AC3E}">
        <p14:creationId xmlns:p14="http://schemas.microsoft.com/office/powerpoint/2010/main" val="26556727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9300" y="242888"/>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F16D6458-4DA7-4759-99E2-C5628F876722}" type="slidenum">
              <a:rPr lang="en-US" altLang="en-US"/>
              <a:pPr>
                <a:defRPr/>
              </a:pPr>
              <a:t>‹#›</a:t>
            </a:fld>
            <a:endParaRPr lang="en-US" altLang="en-US"/>
          </a:p>
        </p:txBody>
      </p:sp>
      <p:sp>
        <p:nvSpPr>
          <p:cNvPr id="1031" name="Text Box 8"/>
          <p:cNvSpPr txBox="1">
            <a:spLocks noChangeArrowheads="1"/>
          </p:cNvSpPr>
          <p:nvPr userDrawn="1"/>
        </p:nvSpPr>
        <p:spPr bwMode="auto">
          <a:xfrm>
            <a:off x="8574088" y="76200"/>
            <a:ext cx="538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r>
              <a:rPr lang="en-US" altLang="en-US" sz="1400" b="0" smtClean="0"/>
              <a:t>1-</a:t>
            </a:r>
            <a:fld id="{D98D2CEC-87D1-4AC8-A470-8F93883470B6}" type="slidenum">
              <a:rPr lang="en-US" altLang="en-US" sz="1400" b="0" smtClean="0"/>
              <a:pPr eaLnBrk="1" hangingPunct="1">
                <a:defRPr/>
              </a:pPr>
              <a:t>‹#›</a:t>
            </a:fld>
            <a:endParaRPr lang="en-US" altLang="en-US" sz="1400" b="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2800" b="1">
          <a:solidFill>
            <a:srgbClr val="0000FF"/>
          </a:solidFill>
          <a:latin typeface="+mj-lt"/>
          <a:ea typeface="+mj-ea"/>
          <a:cs typeface="+mj-cs"/>
        </a:defRPr>
      </a:lvl1pPr>
      <a:lvl2pPr algn="ctr" rtl="0" eaLnBrk="0" fontAlgn="base" hangingPunct="0">
        <a:spcBef>
          <a:spcPct val="0"/>
        </a:spcBef>
        <a:spcAft>
          <a:spcPct val="0"/>
        </a:spcAft>
        <a:defRPr sz="2800" b="1">
          <a:solidFill>
            <a:srgbClr val="0000FF"/>
          </a:solidFill>
          <a:latin typeface="Times New Roman" pitchFamily="18" charset="0"/>
        </a:defRPr>
      </a:lvl2pPr>
      <a:lvl3pPr algn="ctr" rtl="0" eaLnBrk="0" fontAlgn="base" hangingPunct="0">
        <a:spcBef>
          <a:spcPct val="0"/>
        </a:spcBef>
        <a:spcAft>
          <a:spcPct val="0"/>
        </a:spcAft>
        <a:defRPr sz="2800" b="1">
          <a:solidFill>
            <a:srgbClr val="0000FF"/>
          </a:solidFill>
          <a:latin typeface="Times New Roman" pitchFamily="18" charset="0"/>
        </a:defRPr>
      </a:lvl3pPr>
      <a:lvl4pPr algn="ctr" rtl="0" eaLnBrk="0" fontAlgn="base" hangingPunct="0">
        <a:spcBef>
          <a:spcPct val="0"/>
        </a:spcBef>
        <a:spcAft>
          <a:spcPct val="0"/>
        </a:spcAft>
        <a:defRPr sz="2800" b="1">
          <a:solidFill>
            <a:srgbClr val="0000FF"/>
          </a:solidFill>
          <a:latin typeface="Times New Roman" pitchFamily="18" charset="0"/>
        </a:defRPr>
      </a:lvl4pPr>
      <a:lvl5pPr algn="ctr" rtl="0" eaLnBrk="0" fontAlgn="base" hangingPunct="0">
        <a:spcBef>
          <a:spcPct val="0"/>
        </a:spcBef>
        <a:spcAft>
          <a:spcPct val="0"/>
        </a:spcAft>
        <a:defRPr sz="2800" b="1">
          <a:solidFill>
            <a:srgbClr val="0000FF"/>
          </a:solidFill>
          <a:latin typeface="Times New Roman" pitchFamily="18" charset="0"/>
        </a:defRPr>
      </a:lvl5pPr>
      <a:lvl6pPr marL="457200" algn="ctr" rtl="0" fontAlgn="base">
        <a:spcBef>
          <a:spcPct val="0"/>
        </a:spcBef>
        <a:spcAft>
          <a:spcPct val="0"/>
        </a:spcAft>
        <a:defRPr sz="2800" b="1">
          <a:solidFill>
            <a:srgbClr val="0000FF"/>
          </a:solidFill>
          <a:latin typeface="Times New Roman" pitchFamily="18" charset="0"/>
        </a:defRPr>
      </a:lvl6pPr>
      <a:lvl7pPr marL="914400" algn="ctr" rtl="0" fontAlgn="base">
        <a:spcBef>
          <a:spcPct val="0"/>
        </a:spcBef>
        <a:spcAft>
          <a:spcPct val="0"/>
        </a:spcAft>
        <a:defRPr sz="2800" b="1">
          <a:solidFill>
            <a:srgbClr val="0000FF"/>
          </a:solidFill>
          <a:latin typeface="Times New Roman" pitchFamily="18" charset="0"/>
        </a:defRPr>
      </a:lvl7pPr>
      <a:lvl8pPr marL="1371600" algn="ctr" rtl="0" fontAlgn="base">
        <a:spcBef>
          <a:spcPct val="0"/>
        </a:spcBef>
        <a:spcAft>
          <a:spcPct val="0"/>
        </a:spcAft>
        <a:defRPr sz="2800" b="1">
          <a:solidFill>
            <a:srgbClr val="0000FF"/>
          </a:solidFill>
          <a:latin typeface="Times New Roman" pitchFamily="18" charset="0"/>
        </a:defRPr>
      </a:lvl8pPr>
      <a:lvl9pPr marL="1828800" algn="ctr" rtl="0" fontAlgn="base">
        <a:spcBef>
          <a:spcPct val="0"/>
        </a:spcBef>
        <a:spcAft>
          <a:spcPct val="0"/>
        </a:spcAft>
        <a:defRPr sz="2800" b="1">
          <a:solidFill>
            <a:srgbClr val="0000FF"/>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6.xml"/><Relationship Id="rId16" Type="http://schemas.openxmlformats.org/officeDocument/2006/relationships/image" Target="../media/image3.png"/><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oleObject" Target="../embeddings/oleObject9.bin"/><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6.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0.png"/><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hyperlink" Target="http://en.wikipedia.org/wiki/Image:Enzyme_saturation.png" TargetMode="External"/><Relationship Id="rId1" Type="http://schemas.openxmlformats.org/officeDocument/2006/relationships/slideLayout" Target="../slideLayouts/slideLayout7.xml"/><Relationship Id="rId6" Type="http://schemas.openxmlformats.org/officeDocument/2006/relationships/hyperlink" Target="http://en.wikipedia.org/wiki/Image:Mechanism_plus_rates.svg" TargetMode="External"/><Relationship Id="rId5" Type="http://schemas.openxmlformats.org/officeDocument/2006/relationships/image" Target="../media/image49.png"/><Relationship Id="rId4" Type="http://schemas.openxmlformats.org/officeDocument/2006/relationships/hyperlink" Target="http://en.wikipedia.org/wiki/Image:MM_curve_v2.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74.emf"/><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3" Type="http://schemas.openxmlformats.org/officeDocument/2006/relationships/hyperlink" Target="http://www.intas.de/images/gallery/geldokumentation/big/geldokumentation_sybr-gold.jpg" TargetMode="External"/><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185738" y="2195513"/>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0000FF"/>
                </a:solidFill>
                <a:latin typeface="Arial" panose="020B0604020202020204" pitchFamily="34" charset="0"/>
                <a:cs typeface="Arial" panose="020B0604020202020204" pitchFamily="34" charset="0"/>
              </a:rPr>
              <a:t>Lecture 1</a:t>
            </a:r>
          </a:p>
        </p:txBody>
      </p:sp>
      <p:sp>
        <p:nvSpPr>
          <p:cNvPr id="4099" name="Text Box 55"/>
          <p:cNvSpPr txBox="1">
            <a:spLocks noChangeArrowheads="1"/>
          </p:cNvSpPr>
          <p:nvPr/>
        </p:nvSpPr>
        <p:spPr bwMode="auto">
          <a:xfrm>
            <a:off x="185738" y="33528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smtClean="0">
                <a:solidFill>
                  <a:srgbClr val="0000FF"/>
                </a:solidFill>
                <a:latin typeface="Arial" panose="020B0604020202020204" pitchFamily="34" charset="0"/>
                <a:cs typeface="Arial" panose="020B0604020202020204" pitchFamily="34" charset="0"/>
              </a:rPr>
              <a:t>Biochemical Basics</a:t>
            </a:r>
            <a:endParaRPr lang="en-US" altLang="en-US" sz="3600" dirty="0">
              <a:solidFill>
                <a:srgbClr val="0000FF"/>
              </a:solidFill>
              <a:latin typeface="Arial" panose="020B0604020202020204" pitchFamily="34" charset="0"/>
              <a:cs typeface="Arial" panose="020B0604020202020204" pitchFamily="34" charset="0"/>
            </a:endParaRPr>
          </a:p>
        </p:txBody>
      </p:sp>
      <p:sp>
        <p:nvSpPr>
          <p:cNvPr id="4100" name="Text Box 76"/>
          <p:cNvSpPr txBox="1">
            <a:spLocks noChangeArrowheads="1"/>
          </p:cNvSpPr>
          <p:nvPr/>
        </p:nvSpPr>
        <p:spPr bwMode="auto">
          <a:xfrm>
            <a:off x="152400" y="219075"/>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solidFill>
                  <a:srgbClr val="0000FF"/>
                </a:solidFill>
                <a:latin typeface="Arial" panose="020B0604020202020204" pitchFamily="34" charset="0"/>
              </a:rPr>
              <a:t>CHEM 570, Fall </a:t>
            </a:r>
            <a:r>
              <a:rPr lang="en-US" altLang="en-US" sz="2200" dirty="0" smtClean="0">
                <a:solidFill>
                  <a:srgbClr val="0000FF"/>
                </a:solidFill>
                <a:latin typeface="Arial" panose="020B0604020202020204" pitchFamily="34" charset="0"/>
              </a:rPr>
              <a:t>2017</a:t>
            </a:r>
            <a:endParaRPr lang="en-US" altLang="en-US" sz="2200" dirty="0">
              <a:solidFill>
                <a:srgbClr val="0000FF"/>
              </a:solidFill>
              <a:latin typeface="Arial" panose="020B0604020202020204" pitchFamily="34" charset="0"/>
            </a:endParaRPr>
          </a:p>
          <a:p>
            <a:pPr algn="ctr" eaLnBrk="1" hangingPunct="1">
              <a:spcBef>
                <a:spcPct val="0"/>
              </a:spcBef>
              <a:buFontTx/>
              <a:buNone/>
            </a:pPr>
            <a:r>
              <a:rPr lang="en-US" altLang="en-US" sz="2200" dirty="0">
                <a:solidFill>
                  <a:srgbClr val="0000FF"/>
                </a:solidFill>
                <a:latin typeface="Arial" panose="020B0604020202020204" pitchFamily="34" charset="0"/>
              </a:rPr>
              <a:t>Concepts in Chemical Biology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49263" y="5775325"/>
            <a:ext cx="8313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b="0" dirty="0">
                <a:latin typeface="Arial" panose="020B0604020202020204" pitchFamily="34" charset="0"/>
              </a:rPr>
              <a:t>Thus, the universe lacks enough matter to make just one molecule of each possible aa sequence for proteins only 100 residues long.</a:t>
            </a:r>
          </a:p>
        </p:txBody>
      </p:sp>
      <p:sp>
        <p:nvSpPr>
          <p:cNvPr id="28675" name="Text Box 3"/>
          <p:cNvSpPr txBox="1">
            <a:spLocks noChangeArrowheads="1"/>
          </p:cNvSpPr>
          <p:nvPr/>
        </p:nvSpPr>
        <p:spPr bwMode="auto">
          <a:xfrm>
            <a:off x="685800" y="836613"/>
            <a:ext cx="7243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Enzymes		Receptors		Antibodies</a:t>
            </a:r>
          </a:p>
          <a:p>
            <a:pPr eaLnBrk="1" hangingPunct="1">
              <a:spcBef>
                <a:spcPct val="0"/>
              </a:spcBef>
              <a:buFontTx/>
              <a:buNone/>
            </a:pPr>
            <a:endParaRPr lang="en-US" altLang="en-US" sz="2400">
              <a:solidFill>
                <a:srgbClr val="FF0000"/>
              </a:solidFill>
              <a:latin typeface="Arial" panose="020B0604020202020204" pitchFamily="34" charset="0"/>
            </a:endParaRPr>
          </a:p>
          <a:p>
            <a:pPr eaLnBrk="1" hangingPunct="1">
              <a:spcBef>
                <a:spcPct val="0"/>
              </a:spcBef>
              <a:buFontTx/>
              <a:buNone/>
            </a:pPr>
            <a:r>
              <a:rPr lang="en-US" altLang="en-US" sz="2400">
                <a:solidFill>
                  <a:srgbClr val="FF0000"/>
                </a:solidFill>
                <a:latin typeface="Arial" panose="020B0604020202020204" pitchFamily="34" charset="0"/>
              </a:rPr>
              <a:t>Hormones		Regulatory		Storage</a:t>
            </a:r>
          </a:p>
          <a:p>
            <a:pPr eaLnBrk="1" hangingPunct="1">
              <a:spcBef>
                <a:spcPct val="0"/>
              </a:spcBef>
              <a:buFontTx/>
              <a:buNone/>
            </a:pPr>
            <a:endParaRPr lang="en-US" altLang="en-US" sz="2400">
              <a:solidFill>
                <a:srgbClr val="FF0000"/>
              </a:solidFill>
              <a:latin typeface="Arial" panose="020B0604020202020204" pitchFamily="34" charset="0"/>
            </a:endParaRPr>
          </a:p>
          <a:p>
            <a:pPr eaLnBrk="1" hangingPunct="1">
              <a:spcBef>
                <a:spcPct val="0"/>
              </a:spcBef>
              <a:buFontTx/>
              <a:buNone/>
            </a:pPr>
            <a:r>
              <a:rPr lang="en-US" altLang="en-US" sz="2400">
                <a:solidFill>
                  <a:srgbClr val="FF0000"/>
                </a:solidFill>
                <a:latin typeface="Arial" panose="020B0604020202020204" pitchFamily="34" charset="0"/>
              </a:rPr>
              <a:t>Structural		Protective		...?</a:t>
            </a:r>
          </a:p>
        </p:txBody>
      </p:sp>
      <p:sp>
        <p:nvSpPr>
          <p:cNvPr id="28676" name="Text Box 4"/>
          <p:cNvSpPr txBox="1">
            <a:spLocks noChangeArrowheads="1"/>
          </p:cNvSpPr>
          <p:nvPr/>
        </p:nvSpPr>
        <p:spPr bwMode="auto">
          <a:xfrm>
            <a:off x="1744663" y="0"/>
            <a:ext cx="5745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Diversity in protein function</a:t>
            </a:r>
          </a:p>
        </p:txBody>
      </p:sp>
      <p:sp>
        <p:nvSpPr>
          <p:cNvPr id="48133" name="Text Box 5"/>
          <p:cNvSpPr txBox="1">
            <a:spLocks noChangeArrowheads="1"/>
          </p:cNvSpPr>
          <p:nvPr/>
        </p:nvSpPr>
        <p:spPr bwMode="auto">
          <a:xfrm>
            <a:off x="457200" y="3200400"/>
            <a:ext cx="8415338" cy="400050"/>
          </a:xfrm>
          <a:prstGeom prst="rect">
            <a:avLst/>
          </a:prstGeom>
          <a:solidFill>
            <a:srgbClr val="FFFFCC"/>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A protein of 100 aa has 20</a:t>
            </a:r>
            <a:r>
              <a:rPr lang="en-US" altLang="en-US" sz="2000" baseline="30000">
                <a:latin typeface="Arial" panose="020B0604020202020204" pitchFamily="34" charset="0"/>
              </a:rPr>
              <a:t>100</a:t>
            </a:r>
            <a:r>
              <a:rPr lang="en-US" altLang="en-US" sz="2000">
                <a:latin typeface="Arial" panose="020B0604020202020204" pitchFamily="34" charset="0"/>
              </a:rPr>
              <a:t> </a:t>
            </a:r>
            <a:r>
              <a:rPr lang="en-US" altLang="en-US" sz="2000">
                <a:latin typeface="Symbol" panose="05050102010706020507" pitchFamily="18" charset="2"/>
              </a:rPr>
              <a:t>»</a:t>
            </a:r>
            <a:r>
              <a:rPr lang="en-US" altLang="en-US" sz="2000">
                <a:latin typeface="Arial" panose="020B0604020202020204" pitchFamily="34" charset="0"/>
              </a:rPr>
              <a:t> 10</a:t>
            </a:r>
            <a:r>
              <a:rPr lang="en-US" altLang="en-US" sz="2000" baseline="30000">
                <a:latin typeface="Arial" panose="020B0604020202020204" pitchFamily="34" charset="0"/>
              </a:rPr>
              <a:t>130</a:t>
            </a:r>
            <a:r>
              <a:rPr lang="en-US" altLang="en-US" sz="2000">
                <a:latin typeface="Arial" panose="020B0604020202020204" pitchFamily="34" charset="0"/>
              </a:rPr>
              <a:t> possible sequences!  (2</a:t>
            </a:r>
            <a:r>
              <a:rPr lang="en-US" altLang="en-US" sz="2000" baseline="30000">
                <a:latin typeface="Arial" panose="020B0604020202020204" pitchFamily="34" charset="0"/>
              </a:rPr>
              <a:t>10 </a:t>
            </a:r>
            <a:r>
              <a:rPr lang="en-US" altLang="en-US" sz="2000">
                <a:latin typeface="Symbol" panose="05050102010706020507" pitchFamily="18" charset="2"/>
              </a:rPr>
              <a:t>» </a:t>
            </a:r>
            <a:r>
              <a:rPr lang="en-US" altLang="en-US" sz="2000">
                <a:latin typeface="Arial" panose="020B0604020202020204" pitchFamily="34" charset="0"/>
              </a:rPr>
              <a:t>10</a:t>
            </a:r>
            <a:r>
              <a:rPr lang="en-US" altLang="en-US" sz="2000" baseline="30000">
                <a:latin typeface="Arial" panose="020B0604020202020204" pitchFamily="34" charset="0"/>
              </a:rPr>
              <a:t>3</a:t>
            </a:r>
            <a:r>
              <a:rPr lang="en-US" altLang="en-US" sz="2000">
                <a:latin typeface="Arial" panose="020B0604020202020204" pitchFamily="34" charset="0"/>
              </a:rPr>
              <a:t>)</a:t>
            </a:r>
          </a:p>
        </p:txBody>
      </p:sp>
      <p:sp>
        <p:nvSpPr>
          <p:cNvPr id="48134" name="Text Box 6"/>
          <p:cNvSpPr txBox="1">
            <a:spLocks noChangeArrowheads="1"/>
          </p:cNvSpPr>
          <p:nvPr/>
        </p:nvSpPr>
        <p:spPr bwMode="auto">
          <a:xfrm>
            <a:off x="449263" y="4038600"/>
            <a:ext cx="7374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An average 100 aa protein has a mass of 11,000 </a:t>
            </a:r>
            <a:r>
              <a:rPr lang="en-US" altLang="en-US" sz="2000" b="0" dirty="0" err="1">
                <a:latin typeface="Arial" panose="020B0604020202020204" pitchFamily="34" charset="0"/>
              </a:rPr>
              <a:t>daltons</a:t>
            </a:r>
            <a:r>
              <a:rPr lang="en-US" altLang="en-US" sz="2000" b="0" dirty="0">
                <a:latin typeface="Arial" panose="020B0604020202020204" pitchFamily="34" charset="0"/>
              </a:rPr>
              <a:t>; thus, </a:t>
            </a:r>
          </a:p>
          <a:p>
            <a:pPr eaLnBrk="1" hangingPunct="1">
              <a:spcBef>
                <a:spcPct val="0"/>
              </a:spcBef>
              <a:buFontTx/>
              <a:buNone/>
            </a:pPr>
            <a:r>
              <a:rPr lang="en-US" altLang="en-US" sz="2000" b="0" dirty="0">
                <a:latin typeface="Arial" panose="020B0604020202020204" pitchFamily="34" charset="0"/>
              </a:rPr>
              <a:t>10</a:t>
            </a:r>
            <a:r>
              <a:rPr lang="en-US" altLang="en-US" sz="2000" b="0" baseline="30000" dirty="0">
                <a:latin typeface="Arial" panose="020B0604020202020204" pitchFamily="34" charset="0"/>
              </a:rPr>
              <a:t>130</a:t>
            </a:r>
            <a:r>
              <a:rPr lang="en-US" altLang="en-US" sz="2000" b="0" dirty="0">
                <a:latin typeface="Arial" panose="020B0604020202020204" pitchFamily="34" charset="0"/>
              </a:rPr>
              <a:t> such molecules would have a mass of 1.4 x 10</a:t>
            </a:r>
            <a:r>
              <a:rPr lang="en-US" altLang="en-US" sz="2000" b="0" baseline="30000" dirty="0">
                <a:latin typeface="Arial" panose="020B0604020202020204" pitchFamily="34" charset="0"/>
              </a:rPr>
              <a:t>134</a:t>
            </a:r>
            <a:r>
              <a:rPr lang="en-US" altLang="en-US" sz="2000" b="0" dirty="0">
                <a:latin typeface="Arial" panose="020B0604020202020204" pitchFamily="34" charset="0"/>
              </a:rPr>
              <a:t> </a:t>
            </a:r>
            <a:r>
              <a:rPr lang="en-US" altLang="en-US" sz="2000" b="0" dirty="0" err="1">
                <a:latin typeface="Arial" panose="020B0604020202020204" pitchFamily="34" charset="0"/>
              </a:rPr>
              <a:t>daltons</a:t>
            </a:r>
            <a:r>
              <a:rPr lang="en-US" altLang="en-US" sz="2000" b="0" dirty="0">
                <a:latin typeface="Arial" panose="020B0604020202020204" pitchFamily="34" charset="0"/>
              </a:rPr>
              <a:t>.</a:t>
            </a:r>
          </a:p>
        </p:txBody>
      </p:sp>
      <p:sp>
        <p:nvSpPr>
          <p:cNvPr id="48137" name="Text Box 9"/>
          <p:cNvSpPr txBox="1">
            <a:spLocks noChangeArrowheads="1"/>
          </p:cNvSpPr>
          <p:nvPr/>
        </p:nvSpPr>
        <p:spPr bwMode="auto">
          <a:xfrm>
            <a:off x="449263" y="5029200"/>
            <a:ext cx="4979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The mass of the universe is ~10</a:t>
            </a:r>
            <a:r>
              <a:rPr lang="en-US" altLang="en-US" sz="2000" b="0" baseline="30000">
                <a:latin typeface="Arial" panose="020B0604020202020204" pitchFamily="34" charset="0"/>
              </a:rPr>
              <a:t>80</a:t>
            </a:r>
            <a:r>
              <a:rPr lang="en-US" altLang="en-US" sz="2000" b="0">
                <a:latin typeface="Arial" panose="020B0604020202020204" pitchFamily="34" charset="0"/>
              </a:rPr>
              <a:t> daltons.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3" grpId="0" animBg="1" autoUpdateAnimBg="0"/>
      <p:bldP spid="48134" grpId="0" autoUpdateAnimBg="0"/>
      <p:bldP spid="4813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946400" y="0"/>
            <a:ext cx="3563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Protein structure</a:t>
            </a:r>
          </a:p>
        </p:txBody>
      </p:sp>
      <p:sp>
        <p:nvSpPr>
          <p:cNvPr id="30723" name="Text Box 4"/>
          <p:cNvSpPr txBox="1">
            <a:spLocks noChangeArrowheads="1"/>
          </p:cNvSpPr>
          <p:nvPr/>
        </p:nvSpPr>
        <p:spPr bwMode="auto">
          <a:xfrm>
            <a:off x="1651000" y="685800"/>
            <a:ext cx="596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Primary, secondary, tertiary, quaternary</a:t>
            </a:r>
          </a:p>
        </p:txBody>
      </p:sp>
      <p:grpSp>
        <p:nvGrpSpPr>
          <p:cNvPr id="2" name="Group 32"/>
          <p:cNvGrpSpPr>
            <a:grpSpLocks/>
          </p:cNvGrpSpPr>
          <p:nvPr/>
        </p:nvGrpSpPr>
        <p:grpSpPr bwMode="auto">
          <a:xfrm>
            <a:off x="4773613" y="1371600"/>
            <a:ext cx="3989387" cy="5091113"/>
            <a:chOff x="3168" y="864"/>
            <a:chExt cx="2513" cy="3207"/>
          </a:xfrm>
        </p:grpSpPr>
        <p:pic>
          <p:nvPicPr>
            <p:cNvPr id="3073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864"/>
              <a:ext cx="1755"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6" name="Group 31"/>
            <p:cNvGrpSpPr>
              <a:grpSpLocks/>
            </p:cNvGrpSpPr>
            <p:nvPr/>
          </p:nvGrpSpPr>
          <p:grpSpPr bwMode="auto">
            <a:xfrm>
              <a:off x="4368" y="1200"/>
              <a:ext cx="1313" cy="2871"/>
              <a:chOff x="4368" y="1200"/>
              <a:chExt cx="1313" cy="2871"/>
            </a:xfrm>
          </p:grpSpPr>
          <p:sp>
            <p:nvSpPr>
              <p:cNvPr id="30737" name="Text Box 18"/>
              <p:cNvSpPr txBox="1">
                <a:spLocks noChangeArrowheads="1"/>
              </p:cNvSpPr>
              <p:nvPr/>
            </p:nvSpPr>
            <p:spPr bwMode="auto">
              <a:xfrm>
                <a:off x="4368" y="2112"/>
                <a:ext cx="9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solidFill>
                      <a:srgbClr val="FF0000"/>
                    </a:solidFill>
                    <a:latin typeface="Arial" panose="020B0604020202020204" pitchFamily="34" charset="0"/>
                  </a:rPr>
                  <a:t>Tertiary</a:t>
                </a:r>
              </a:p>
            </p:txBody>
          </p:sp>
          <p:sp>
            <p:nvSpPr>
              <p:cNvPr id="30738" name="Text Box 19"/>
              <p:cNvSpPr txBox="1">
                <a:spLocks noChangeArrowheads="1"/>
              </p:cNvSpPr>
              <p:nvPr/>
            </p:nvSpPr>
            <p:spPr bwMode="auto">
              <a:xfrm>
                <a:off x="4368" y="3744"/>
                <a:ext cx="13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solidFill>
                      <a:srgbClr val="FF0000"/>
                    </a:solidFill>
                    <a:latin typeface="Arial" panose="020B0604020202020204" pitchFamily="34" charset="0"/>
                  </a:rPr>
                  <a:t>Quaternary</a:t>
                </a:r>
              </a:p>
            </p:txBody>
          </p:sp>
          <p:sp>
            <p:nvSpPr>
              <p:cNvPr id="30739" name="Rectangle 23"/>
              <p:cNvSpPr>
                <a:spLocks noChangeArrowheads="1"/>
              </p:cNvSpPr>
              <p:nvPr/>
            </p:nvSpPr>
            <p:spPr bwMode="auto">
              <a:xfrm>
                <a:off x="4656" y="1200"/>
                <a:ext cx="288" cy="24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0740" name="Rectangle 24"/>
              <p:cNvSpPr>
                <a:spLocks noChangeArrowheads="1"/>
              </p:cNvSpPr>
              <p:nvPr/>
            </p:nvSpPr>
            <p:spPr bwMode="auto">
              <a:xfrm>
                <a:off x="4608" y="1824"/>
                <a:ext cx="384" cy="19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4" name="Group 30"/>
          <p:cNvGrpSpPr>
            <a:grpSpLocks/>
          </p:cNvGrpSpPr>
          <p:nvPr/>
        </p:nvGrpSpPr>
        <p:grpSpPr bwMode="auto">
          <a:xfrm>
            <a:off x="403225" y="1371600"/>
            <a:ext cx="4168775" cy="4811713"/>
            <a:chOff x="48" y="864"/>
            <a:chExt cx="2626" cy="3031"/>
          </a:xfrm>
        </p:grpSpPr>
        <p:pic>
          <p:nvPicPr>
            <p:cNvPr id="307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864"/>
              <a:ext cx="208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6"/>
            <p:cNvSpPr txBox="1">
              <a:spLocks noChangeArrowheads="1"/>
            </p:cNvSpPr>
            <p:nvPr/>
          </p:nvSpPr>
          <p:spPr bwMode="auto">
            <a:xfrm>
              <a:off x="48" y="1673"/>
              <a:ext cx="9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solidFill>
                    <a:srgbClr val="FF0000"/>
                  </a:solidFill>
                  <a:latin typeface="Arial" panose="020B0604020202020204" pitchFamily="34" charset="0"/>
                </a:rPr>
                <a:t>Primary</a:t>
              </a:r>
            </a:p>
          </p:txBody>
        </p:sp>
        <p:sp>
          <p:nvSpPr>
            <p:cNvPr id="30728" name="Text Box 17"/>
            <p:cNvSpPr txBox="1">
              <a:spLocks noChangeArrowheads="1"/>
            </p:cNvSpPr>
            <p:nvPr/>
          </p:nvSpPr>
          <p:spPr bwMode="auto">
            <a:xfrm>
              <a:off x="58" y="3568"/>
              <a:ext cx="12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solidFill>
                    <a:srgbClr val="FF0000"/>
                  </a:solidFill>
                  <a:latin typeface="Arial" panose="020B0604020202020204" pitchFamily="34" charset="0"/>
                </a:rPr>
                <a:t>Secondary</a:t>
              </a:r>
            </a:p>
          </p:txBody>
        </p:sp>
        <p:sp>
          <p:nvSpPr>
            <p:cNvPr id="30729" name="Rectangle 20"/>
            <p:cNvSpPr>
              <a:spLocks noChangeArrowheads="1"/>
            </p:cNvSpPr>
            <p:nvPr/>
          </p:nvSpPr>
          <p:spPr bwMode="auto">
            <a:xfrm>
              <a:off x="2064" y="1728"/>
              <a:ext cx="52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30730" name="Rectangle 21"/>
            <p:cNvSpPr>
              <a:spLocks noChangeArrowheads="1"/>
            </p:cNvSpPr>
            <p:nvPr/>
          </p:nvSpPr>
          <p:spPr bwMode="auto">
            <a:xfrm>
              <a:off x="2160" y="2352"/>
              <a:ext cx="432" cy="2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0731" name="Rectangle 22"/>
            <p:cNvSpPr>
              <a:spLocks noChangeArrowheads="1"/>
            </p:cNvSpPr>
            <p:nvPr/>
          </p:nvSpPr>
          <p:spPr bwMode="auto">
            <a:xfrm>
              <a:off x="906" y="2442"/>
              <a:ext cx="720" cy="19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0732" name="Text Box 27"/>
            <p:cNvSpPr txBox="1">
              <a:spLocks noChangeArrowheads="1"/>
            </p:cNvSpPr>
            <p:nvPr/>
          </p:nvSpPr>
          <p:spPr bwMode="auto">
            <a:xfrm>
              <a:off x="2112" y="1680"/>
              <a:ext cx="5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9900CC"/>
                  </a:solidFill>
                  <a:latin typeface="Arial" panose="020B0604020202020204" pitchFamily="34" charset="0"/>
                </a:rPr>
                <a:t>amino</a:t>
              </a:r>
            </a:p>
            <a:p>
              <a:pPr algn="ctr" eaLnBrk="1" hangingPunct="1">
                <a:spcBef>
                  <a:spcPct val="0"/>
                </a:spcBef>
                <a:buFontTx/>
                <a:buNone/>
              </a:pPr>
              <a:r>
                <a:rPr lang="en-US" altLang="en-US" sz="1800">
                  <a:solidFill>
                    <a:srgbClr val="9900CC"/>
                  </a:solidFill>
                  <a:latin typeface="Arial" panose="020B0604020202020204" pitchFamily="34" charset="0"/>
                </a:rPr>
                <a:t>acids</a:t>
              </a:r>
            </a:p>
          </p:txBody>
        </p:sp>
        <p:sp>
          <p:nvSpPr>
            <p:cNvPr id="30733" name="Text Box 28"/>
            <p:cNvSpPr txBox="1">
              <a:spLocks noChangeArrowheads="1"/>
            </p:cNvSpPr>
            <p:nvPr/>
          </p:nvSpPr>
          <p:spPr bwMode="auto">
            <a:xfrm>
              <a:off x="2091" y="2398"/>
              <a:ext cx="5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9900CC"/>
                  </a:solidFill>
                  <a:latin typeface="Symbol" panose="05050102010706020507" pitchFamily="18" charset="2"/>
                </a:rPr>
                <a:t>a</a:t>
              </a:r>
              <a:r>
                <a:rPr lang="en-US" altLang="en-US" sz="1800">
                  <a:solidFill>
                    <a:srgbClr val="9900CC"/>
                  </a:solidFill>
                  <a:latin typeface="Arial" panose="020B0604020202020204" pitchFamily="34" charset="0"/>
                </a:rPr>
                <a:t>-helix</a:t>
              </a:r>
            </a:p>
          </p:txBody>
        </p:sp>
        <p:sp>
          <p:nvSpPr>
            <p:cNvPr id="30734" name="Text Box 29"/>
            <p:cNvSpPr txBox="1">
              <a:spLocks noChangeArrowheads="1"/>
            </p:cNvSpPr>
            <p:nvPr/>
          </p:nvSpPr>
          <p:spPr bwMode="auto">
            <a:xfrm>
              <a:off x="816" y="2400"/>
              <a:ext cx="6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9900CC"/>
                  </a:solidFill>
                  <a:latin typeface="Symbol" panose="05050102010706020507" pitchFamily="18" charset="2"/>
                </a:rPr>
                <a:t>b</a:t>
              </a:r>
              <a:r>
                <a:rPr lang="en-US" altLang="en-US" sz="1800">
                  <a:solidFill>
                    <a:srgbClr val="9900CC"/>
                  </a:solidFill>
                  <a:latin typeface="Arial" panose="020B0604020202020204" pitchFamily="34" charset="0"/>
                </a:rPr>
                <a:t>-sheet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7175" y="685800"/>
            <a:ext cx="8577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000" b="0" dirty="0">
                <a:latin typeface="Arial" panose="020B0604020202020204" pitchFamily="34" charset="0"/>
              </a:rPr>
              <a:t>The </a:t>
            </a:r>
            <a:r>
              <a:rPr lang="en-US" altLang="en-US" sz="2000" b="0" dirty="0">
                <a:solidFill>
                  <a:srgbClr val="FF0000"/>
                </a:solidFill>
                <a:latin typeface="Symbol" panose="05050102010706020507" pitchFamily="18" charset="2"/>
              </a:rPr>
              <a:t>a</a:t>
            </a:r>
            <a:r>
              <a:rPr lang="en-US" altLang="en-US" sz="2000" b="0" dirty="0">
                <a:solidFill>
                  <a:srgbClr val="FF0000"/>
                </a:solidFill>
                <a:latin typeface="Arial" panose="020B0604020202020204" pitchFamily="34" charset="0"/>
              </a:rPr>
              <a:t>-helix</a:t>
            </a:r>
            <a:r>
              <a:rPr lang="en-US" altLang="en-US" sz="2000" b="0" dirty="0">
                <a:latin typeface="Arial" panose="020B0604020202020204" pitchFamily="34" charset="0"/>
              </a:rPr>
              <a:t> is a rod-like structure. Hydrogen bonds between the N–H and the C=O groups of the backbone link the peptide bonds between every fourth amino acid.</a:t>
            </a:r>
            <a:endParaRPr lang="en-US" altLang="en-US" sz="2000" b="0" dirty="0">
              <a:solidFill>
                <a:srgbClr val="FF0000"/>
              </a:solidFill>
              <a:latin typeface="Arial" panose="020B0604020202020204" pitchFamily="34" charset="0"/>
            </a:endParaRPr>
          </a:p>
        </p:txBody>
      </p:sp>
      <p:sp>
        <p:nvSpPr>
          <p:cNvPr id="31747" name="Text Box 3"/>
          <p:cNvSpPr txBox="1">
            <a:spLocks noChangeArrowheads="1"/>
          </p:cNvSpPr>
          <p:nvPr/>
        </p:nvSpPr>
        <p:spPr bwMode="auto">
          <a:xfrm>
            <a:off x="838200" y="-15875"/>
            <a:ext cx="754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Secondary (2°) structure – alpha-helix</a:t>
            </a:r>
          </a:p>
        </p:txBody>
      </p:sp>
      <p:grpSp>
        <p:nvGrpSpPr>
          <p:cNvPr id="2" name="Group 8"/>
          <p:cNvGrpSpPr>
            <a:grpSpLocks/>
          </p:cNvGrpSpPr>
          <p:nvPr/>
        </p:nvGrpSpPr>
        <p:grpSpPr bwMode="auto">
          <a:xfrm>
            <a:off x="384425" y="3505200"/>
            <a:ext cx="8453438" cy="2895600"/>
            <a:chOff x="240" y="2496"/>
            <a:chExt cx="5325" cy="1824"/>
          </a:xfrm>
        </p:grpSpPr>
        <p:pic>
          <p:nvPicPr>
            <p:cNvPr id="317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2512"/>
              <a:ext cx="5325" cy="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http://www.nehmi-ip.com.br/imagens_servicos/bio_11_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496"/>
              <a:ext cx="968"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0" name="Text Box 2"/>
          <p:cNvSpPr txBox="1">
            <a:spLocks noChangeArrowheads="1"/>
          </p:cNvSpPr>
          <p:nvPr/>
        </p:nvSpPr>
        <p:spPr bwMode="auto">
          <a:xfrm>
            <a:off x="317500" y="1828800"/>
            <a:ext cx="8516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0" dirty="0">
                <a:solidFill>
                  <a:srgbClr val="FF0000"/>
                </a:solidFill>
                <a:latin typeface="Arial" panose="020B0604020202020204" pitchFamily="34" charset="0"/>
              </a:rPr>
              <a:t>Right-handed </a:t>
            </a:r>
            <a:r>
              <a:rPr lang="en-US" altLang="en-US" sz="1600" b="0" dirty="0">
                <a:solidFill>
                  <a:srgbClr val="FF0000"/>
                </a:solidFill>
                <a:latin typeface="Symbol" panose="05050102010706020507" pitchFamily="18" charset="2"/>
              </a:rPr>
              <a:t>a</a:t>
            </a:r>
            <a:r>
              <a:rPr lang="en-US" altLang="en-US" sz="1600" b="0" dirty="0">
                <a:solidFill>
                  <a:srgbClr val="FF0000"/>
                </a:solidFill>
                <a:latin typeface="Arial" panose="020B0604020202020204" pitchFamily="34" charset="0"/>
              </a:rPr>
              <a:t>-helix (coils clockwise)		3.6 residues per turn</a:t>
            </a:r>
            <a:br>
              <a:rPr lang="en-US" altLang="en-US" sz="1600" b="0" dirty="0">
                <a:solidFill>
                  <a:srgbClr val="FF0000"/>
                </a:solidFill>
                <a:latin typeface="Arial" panose="020B0604020202020204" pitchFamily="34" charset="0"/>
              </a:rPr>
            </a:br>
            <a:r>
              <a:rPr lang="en-US" altLang="en-US" sz="1600" b="0" dirty="0">
                <a:solidFill>
                  <a:srgbClr val="FF0000"/>
                </a:solidFill>
                <a:latin typeface="Arial" panose="020B0604020202020204" pitchFamily="34" charset="0"/>
              </a:rPr>
              <a:t/>
            </a:r>
            <a:br>
              <a:rPr lang="en-US" altLang="en-US" sz="1600" b="0" dirty="0">
                <a:solidFill>
                  <a:srgbClr val="FF0000"/>
                </a:solidFill>
                <a:latin typeface="Arial" panose="020B0604020202020204" pitchFamily="34" charset="0"/>
              </a:rPr>
            </a:br>
            <a:r>
              <a:rPr lang="en-US" altLang="en-US" sz="1600" b="0" dirty="0">
                <a:solidFill>
                  <a:srgbClr val="FF0000"/>
                </a:solidFill>
                <a:latin typeface="Arial" panose="020B0604020202020204" pitchFamily="34" charset="0"/>
              </a:rPr>
              <a:t>All C=O and N–H groups are H-bonded		Sidechains (R) point outward</a:t>
            </a:r>
            <a:br>
              <a:rPr lang="en-US" altLang="en-US" sz="1600" b="0" dirty="0">
                <a:solidFill>
                  <a:srgbClr val="FF0000"/>
                </a:solidFill>
                <a:latin typeface="Arial" panose="020B0604020202020204" pitchFamily="34" charset="0"/>
              </a:rPr>
            </a:br>
            <a:r>
              <a:rPr lang="en-US" altLang="en-US" sz="1600" b="0" dirty="0">
                <a:solidFill>
                  <a:srgbClr val="FF0000"/>
                </a:solidFill>
                <a:latin typeface="Arial" panose="020B0604020202020204" pitchFamily="34" charset="0"/>
              </a:rPr>
              <a:t/>
            </a:r>
            <a:br>
              <a:rPr lang="en-US" altLang="en-US" sz="1600" b="0" dirty="0">
                <a:solidFill>
                  <a:srgbClr val="FF0000"/>
                </a:solidFill>
                <a:latin typeface="Arial" panose="020B0604020202020204" pitchFamily="34" charset="0"/>
              </a:rPr>
            </a:br>
            <a:r>
              <a:rPr lang="en-US" altLang="en-US" sz="1600" b="0" dirty="0">
                <a:solidFill>
                  <a:srgbClr val="FF0000"/>
                </a:solidFill>
                <a:latin typeface="Arial" panose="020B0604020202020204" pitchFamily="34" charset="0"/>
              </a:rPr>
              <a:t>H-bonds form between N–H and C=O of every fourth amino acid in the chain (</a:t>
            </a:r>
            <a:r>
              <a:rPr lang="en-US" altLang="en-US" sz="1600" b="0" i="1" dirty="0" err="1">
                <a:solidFill>
                  <a:srgbClr val="FF0000"/>
                </a:solidFill>
                <a:latin typeface="Arial" panose="020B0604020202020204" pitchFamily="34" charset="0"/>
              </a:rPr>
              <a:t>i</a:t>
            </a:r>
            <a:r>
              <a:rPr lang="en-US" altLang="en-US" sz="1600" b="0" dirty="0">
                <a:solidFill>
                  <a:srgbClr val="FF0000"/>
                </a:solidFill>
                <a:latin typeface="Arial" panose="020B0604020202020204" pitchFamily="34" charset="0"/>
              </a:rPr>
              <a:t>, </a:t>
            </a:r>
            <a:r>
              <a:rPr lang="en-US" altLang="en-US" sz="1600" b="0" i="1" dirty="0">
                <a:solidFill>
                  <a:srgbClr val="FF0000"/>
                </a:solidFill>
                <a:latin typeface="Arial" panose="020B0604020202020204" pitchFamily="34" charset="0"/>
              </a:rPr>
              <a:t>i</a:t>
            </a:r>
            <a:r>
              <a:rPr lang="en-US" altLang="en-US" sz="1600" b="0" dirty="0">
                <a:solidFill>
                  <a:srgbClr val="FF0000"/>
                </a:solidFill>
                <a:latin typeface="Arial" panose="020B060402020202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52400" y="5588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000" b="0" dirty="0">
                <a:latin typeface="Symbol" panose="05050102010706020507" pitchFamily="18" charset="2"/>
              </a:rPr>
              <a:t>b</a:t>
            </a:r>
            <a:r>
              <a:rPr lang="en-US" altLang="en-US" sz="2000" b="0" dirty="0">
                <a:latin typeface="Arial" panose="020B0604020202020204" pitchFamily="34" charset="0"/>
              </a:rPr>
              <a:t>-sheets are also held together by hydrogen bonds between the N–H and C=O groups of the peptide bonds.</a:t>
            </a:r>
          </a:p>
        </p:txBody>
      </p:sp>
      <p:sp>
        <p:nvSpPr>
          <p:cNvPr id="16390" name="Text Box 6"/>
          <p:cNvSpPr txBox="1">
            <a:spLocks noChangeArrowheads="1"/>
          </p:cNvSpPr>
          <p:nvPr/>
        </p:nvSpPr>
        <p:spPr bwMode="auto">
          <a:xfrm>
            <a:off x="152400" y="5181600"/>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000" b="0" dirty="0">
                <a:latin typeface="Arial" panose="020B0604020202020204" pitchFamily="34" charset="0"/>
              </a:rPr>
              <a:t>The </a:t>
            </a:r>
            <a:r>
              <a:rPr lang="en-US" altLang="en-US" sz="2000" b="0" dirty="0">
                <a:latin typeface="Symbol" panose="05050102010706020507" pitchFamily="18" charset="2"/>
              </a:rPr>
              <a:t>b</a:t>
            </a:r>
            <a:r>
              <a:rPr lang="en-US" altLang="en-US" sz="2000" b="0" dirty="0">
                <a:latin typeface="Arial" panose="020B0604020202020204" pitchFamily="34" charset="0"/>
              </a:rPr>
              <a:t>-sheet is stabilized by H-bonds between the N–H and the C=O groups of different peptides or different parts of the same peptide. The </a:t>
            </a:r>
            <a:r>
              <a:rPr lang="en-US" altLang="en-US" sz="2000" b="0" dirty="0">
                <a:latin typeface="Symbol" panose="05050102010706020507" pitchFamily="18" charset="2"/>
              </a:rPr>
              <a:t>b</a:t>
            </a:r>
            <a:r>
              <a:rPr lang="en-US" altLang="en-US" sz="2000" b="0" dirty="0">
                <a:latin typeface="Arial" panose="020B0604020202020204" pitchFamily="34" charset="0"/>
              </a:rPr>
              <a:t>-strands in a sheet can either run in the same direction (</a:t>
            </a:r>
            <a:r>
              <a:rPr lang="en-US" altLang="en-US" sz="2000" b="0" dirty="0">
                <a:solidFill>
                  <a:srgbClr val="FF0000"/>
                </a:solidFill>
                <a:latin typeface="Arial" panose="020B0604020202020204" pitchFamily="34" charset="0"/>
              </a:rPr>
              <a:t>parallel</a:t>
            </a:r>
            <a:r>
              <a:rPr lang="en-US" altLang="en-US" sz="2000" b="0" dirty="0">
                <a:latin typeface="Arial" panose="020B0604020202020204" pitchFamily="34" charset="0"/>
              </a:rPr>
              <a:t>) or in different directions (</a:t>
            </a:r>
            <a:r>
              <a:rPr lang="en-US" altLang="en-US" sz="2000" b="0" dirty="0">
                <a:solidFill>
                  <a:srgbClr val="FF0000"/>
                </a:solidFill>
                <a:latin typeface="Arial" panose="020B0604020202020204" pitchFamily="34" charset="0"/>
              </a:rPr>
              <a:t>antiparallel</a:t>
            </a:r>
            <a:r>
              <a:rPr lang="en-US" altLang="en-US" sz="2000" b="0" dirty="0">
                <a:latin typeface="Arial" panose="020B0604020202020204" pitchFamily="34" charset="0"/>
              </a:rPr>
              <a:t>).</a:t>
            </a:r>
          </a:p>
        </p:txBody>
      </p:sp>
      <p:sp>
        <p:nvSpPr>
          <p:cNvPr id="33797" name="Rectangle 3"/>
          <p:cNvSpPr>
            <a:spLocks noChangeArrowheads="1"/>
          </p:cNvSpPr>
          <p:nvPr/>
        </p:nvSpPr>
        <p:spPr bwMode="auto">
          <a:xfrm>
            <a:off x="152400" y="1487488"/>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000" b="0" dirty="0">
                <a:latin typeface="Arial" panose="020B0604020202020204" pitchFamily="34" charset="0"/>
              </a:rPr>
              <a:t>A polypeptide in a </a:t>
            </a:r>
            <a:r>
              <a:rPr lang="en-US" altLang="en-US" sz="2000" b="0" dirty="0">
                <a:latin typeface="Symbol" panose="05050102010706020507" pitchFamily="18" charset="2"/>
              </a:rPr>
              <a:t>b</a:t>
            </a:r>
            <a:r>
              <a:rPr lang="en-US" altLang="en-US" sz="2000" b="0" dirty="0">
                <a:latin typeface="Arial" panose="020B0604020202020204" pitchFamily="34" charset="0"/>
              </a:rPr>
              <a:t>-sheet is called a </a:t>
            </a:r>
            <a:r>
              <a:rPr lang="en-US" altLang="en-US" sz="2000" b="0" dirty="0">
                <a:latin typeface="Symbol" panose="05050102010706020507" pitchFamily="18" charset="2"/>
              </a:rPr>
              <a:t>b</a:t>
            </a:r>
            <a:r>
              <a:rPr lang="en-US" altLang="en-US" sz="2000" b="0" dirty="0">
                <a:latin typeface="Arial" panose="020B0604020202020204" pitchFamily="34" charset="0"/>
              </a:rPr>
              <a:t>-strand. It is almost fully extended (uncoiled), with 3.5 Å between adjacent residues. </a:t>
            </a:r>
          </a:p>
        </p:txBody>
      </p:sp>
      <p:sp>
        <p:nvSpPr>
          <p:cNvPr id="33798" name="Text Box 3"/>
          <p:cNvSpPr txBox="1">
            <a:spLocks noChangeArrowheads="1"/>
          </p:cNvSpPr>
          <p:nvPr/>
        </p:nvSpPr>
        <p:spPr bwMode="auto">
          <a:xfrm>
            <a:off x="838200" y="-15875"/>
            <a:ext cx="745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Secondary (2°) structure – beta-sheet</a:t>
            </a:r>
          </a:p>
        </p:txBody>
      </p:sp>
      <p:pic>
        <p:nvPicPr>
          <p:cNvPr id="3" name="Picture 2"/>
          <p:cNvPicPr>
            <a:picLocks noChangeAspect="1"/>
          </p:cNvPicPr>
          <p:nvPr/>
        </p:nvPicPr>
        <p:blipFill>
          <a:blip r:embed="rId2"/>
          <a:stretch>
            <a:fillRect/>
          </a:stretch>
        </p:blipFill>
        <p:spPr>
          <a:xfrm>
            <a:off x="228600" y="2616924"/>
            <a:ext cx="4162425" cy="2143125"/>
          </a:xfrm>
          <a:prstGeom prst="rect">
            <a:avLst/>
          </a:prstGeom>
        </p:spPr>
      </p:pic>
      <p:pic>
        <p:nvPicPr>
          <p:cNvPr id="4" name="Picture 3"/>
          <p:cNvPicPr>
            <a:picLocks noChangeAspect="1"/>
          </p:cNvPicPr>
          <p:nvPr/>
        </p:nvPicPr>
        <p:blipFill>
          <a:blip r:embed="rId3"/>
          <a:stretch>
            <a:fillRect/>
          </a:stretch>
        </p:blipFill>
        <p:spPr>
          <a:xfrm>
            <a:off x="4563269" y="2582677"/>
            <a:ext cx="4219575"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320925" y="0"/>
            <a:ext cx="432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Tertiary (3°) structure</a:t>
            </a:r>
            <a:endParaRPr lang="en-US" altLang="en-US" baseline="30000">
              <a:latin typeface="Arial" panose="020B0604020202020204" pitchFamily="34" charset="0"/>
              <a:cs typeface="Arial" panose="020B0604020202020204" pitchFamily="34" charset="0"/>
            </a:endParaRPr>
          </a:p>
        </p:txBody>
      </p:sp>
      <p:sp>
        <p:nvSpPr>
          <p:cNvPr id="35843" name="Text Box 3"/>
          <p:cNvSpPr txBox="1">
            <a:spLocks noChangeArrowheads="1"/>
          </p:cNvSpPr>
          <p:nvPr/>
        </p:nvSpPr>
        <p:spPr bwMode="auto">
          <a:xfrm>
            <a:off x="949325" y="762000"/>
            <a:ext cx="7104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Overall 3D structure of protein;</a:t>
            </a:r>
          </a:p>
          <a:p>
            <a:pPr algn="ctr" eaLnBrk="1" hangingPunct="1">
              <a:spcBef>
                <a:spcPct val="0"/>
              </a:spcBef>
              <a:buFontTx/>
              <a:buNone/>
            </a:pPr>
            <a:r>
              <a:rPr lang="en-US" altLang="en-US" sz="2400">
                <a:latin typeface="Arial" panose="020B0604020202020204" pitchFamily="34" charset="0"/>
              </a:rPr>
              <a:t>describes how the peptide chains fold and pack</a:t>
            </a:r>
          </a:p>
        </p:txBody>
      </p:sp>
      <p:sp>
        <p:nvSpPr>
          <p:cNvPr id="35844" name="Text Box 4"/>
          <p:cNvSpPr txBox="1">
            <a:spLocks noChangeArrowheads="1"/>
          </p:cNvSpPr>
          <p:nvPr/>
        </p:nvSpPr>
        <p:spPr bwMode="auto">
          <a:xfrm>
            <a:off x="609600" y="2160588"/>
            <a:ext cx="79565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At least 4 considerations dictate 3D protein structure:</a:t>
            </a:r>
          </a:p>
        </p:txBody>
      </p:sp>
      <p:sp>
        <p:nvSpPr>
          <p:cNvPr id="364549" name="Text Box 4"/>
          <p:cNvSpPr txBox="1">
            <a:spLocks noChangeArrowheads="1"/>
          </p:cNvSpPr>
          <p:nvPr/>
        </p:nvSpPr>
        <p:spPr bwMode="auto">
          <a:xfrm>
            <a:off x="2590800" y="2857500"/>
            <a:ext cx="42116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1. Hydrophobic interactions</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2. Hydrogen bonds</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3. Ion pairs (salt bridges)</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4. Disulfide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dissolve">
                                      <p:cBhvr>
                                        <p:cTn id="7"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81200" y="49213"/>
            <a:ext cx="503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Quaternary (4°) structure</a:t>
            </a:r>
            <a:endParaRPr lang="en-US" altLang="en-US" baseline="30000" dirty="0">
              <a:latin typeface="Arial" panose="020B0604020202020204" pitchFamily="34" charset="0"/>
              <a:cs typeface="Arial" panose="020B0604020202020204" pitchFamily="34" charset="0"/>
            </a:endParaRPr>
          </a:p>
        </p:txBody>
      </p:sp>
      <p:sp>
        <p:nvSpPr>
          <p:cNvPr id="37891" name="Text Box 3"/>
          <p:cNvSpPr txBox="1">
            <a:spLocks noChangeArrowheads="1"/>
          </p:cNvSpPr>
          <p:nvPr/>
        </p:nvSpPr>
        <p:spPr bwMode="auto">
          <a:xfrm>
            <a:off x="1778107" y="762000"/>
            <a:ext cx="5537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Refers to arrangement of multi-subunit proteins</a:t>
            </a:r>
          </a:p>
        </p:txBody>
      </p:sp>
      <p:sp>
        <p:nvSpPr>
          <p:cNvPr id="37892" name="Text Box 4"/>
          <p:cNvSpPr txBox="1">
            <a:spLocks noChangeArrowheads="1"/>
          </p:cNvSpPr>
          <p:nvPr/>
        </p:nvSpPr>
        <p:spPr bwMode="auto">
          <a:xfrm>
            <a:off x="1211848" y="5905500"/>
            <a:ext cx="6636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solidFill>
                  <a:srgbClr val="FF00FF"/>
                </a:solidFill>
                <a:latin typeface="Arial" panose="020B0604020202020204" pitchFamily="34" charset="0"/>
              </a:rPr>
              <a:t>Conditions of high salt, denaturant, high/low pH, etc.</a:t>
            </a:r>
          </a:p>
          <a:p>
            <a:pPr algn="ctr" eaLnBrk="1" hangingPunct="1">
              <a:spcBef>
                <a:spcPct val="0"/>
              </a:spcBef>
              <a:buFontTx/>
              <a:buNone/>
            </a:pPr>
            <a:r>
              <a:rPr lang="en-US" altLang="en-US" sz="2000" b="0" dirty="0">
                <a:solidFill>
                  <a:srgbClr val="FF00FF"/>
                </a:solidFill>
                <a:latin typeface="Arial" panose="020B0604020202020204" pitchFamily="34" charset="0"/>
              </a:rPr>
              <a:t>cause dissociation of the protein complex into monomers</a:t>
            </a:r>
          </a:p>
        </p:txBody>
      </p:sp>
      <p:pic>
        <p:nvPicPr>
          <p:cNvPr id="37893" name="Picture 7" descr="he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8"/>
          <p:cNvSpPr txBox="1">
            <a:spLocks noChangeArrowheads="1"/>
          </p:cNvSpPr>
          <p:nvPr/>
        </p:nvSpPr>
        <p:spPr bwMode="auto">
          <a:xfrm>
            <a:off x="2082907" y="1487488"/>
            <a:ext cx="5072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Requires more than one polypeptide chain:</a:t>
            </a:r>
          </a:p>
        </p:txBody>
      </p:sp>
      <p:sp>
        <p:nvSpPr>
          <p:cNvPr id="37895" name="Text Box 14"/>
          <p:cNvSpPr txBox="1">
            <a:spLocks noChangeArrowheads="1"/>
          </p:cNvSpPr>
          <p:nvPr/>
        </p:nvSpPr>
        <p:spPr bwMode="auto">
          <a:xfrm>
            <a:off x="5999163" y="5029200"/>
            <a:ext cx="192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hemoglobin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98600" y="-36513"/>
            <a:ext cx="61606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Protein synthesis = translation</a:t>
            </a:r>
          </a:p>
        </p:txBody>
      </p:sp>
      <p:pic>
        <p:nvPicPr>
          <p:cNvPr id="431107" name="Picture 3" descr="genetic%20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0"/>
            <a:ext cx="54102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o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8733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33400" y="990600"/>
            <a:ext cx="2335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The Genetic Code:</a:t>
            </a:r>
          </a:p>
        </p:txBody>
      </p:sp>
      <p:sp>
        <p:nvSpPr>
          <p:cNvPr id="431110" name="Text Box 6"/>
          <p:cNvSpPr txBox="1">
            <a:spLocks noChangeArrowheads="1"/>
          </p:cNvSpPr>
          <p:nvPr/>
        </p:nvSpPr>
        <p:spPr bwMode="auto">
          <a:xfrm>
            <a:off x="2819400" y="6153090"/>
            <a:ext cx="3531736"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64 codons for 20 amino acids</a:t>
            </a:r>
          </a:p>
        </p:txBody>
      </p:sp>
      <p:sp>
        <p:nvSpPr>
          <p:cNvPr id="51207" name="Text Box 7"/>
          <p:cNvSpPr txBox="1">
            <a:spLocks noChangeArrowheads="1"/>
          </p:cNvSpPr>
          <p:nvPr/>
        </p:nvSpPr>
        <p:spPr bwMode="auto">
          <a:xfrm>
            <a:off x="457200" y="533400"/>
            <a:ext cx="62955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A codon (triplet of bases) specifies a given amino acid</a:t>
            </a:r>
          </a:p>
        </p:txBody>
      </p:sp>
    </p:spTree>
    <p:extLst>
      <p:ext uri="{BB962C8B-B14F-4D97-AF65-F5344CB8AC3E}">
        <p14:creationId xmlns:p14="http://schemas.microsoft.com/office/powerpoint/2010/main" val="2298724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1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1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trn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01775"/>
            <a:ext cx="32353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p:cNvSpPr txBox="1">
            <a:spLocks noChangeArrowheads="1"/>
          </p:cNvSpPr>
          <p:nvPr/>
        </p:nvSpPr>
        <p:spPr bwMode="auto">
          <a:xfrm>
            <a:off x="609600" y="866775"/>
            <a:ext cx="311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Structure of a tRNA:</a:t>
            </a:r>
          </a:p>
        </p:txBody>
      </p:sp>
      <p:sp>
        <p:nvSpPr>
          <p:cNvPr id="53252" name="Line 6"/>
          <p:cNvSpPr>
            <a:spLocks noChangeShapeType="1"/>
          </p:cNvSpPr>
          <p:nvPr/>
        </p:nvSpPr>
        <p:spPr bwMode="auto">
          <a:xfrm flipH="1">
            <a:off x="3317875" y="5235575"/>
            <a:ext cx="990600" cy="228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Text Box 7"/>
          <p:cNvSpPr txBox="1">
            <a:spLocks noChangeArrowheads="1"/>
          </p:cNvSpPr>
          <p:nvPr/>
        </p:nvSpPr>
        <p:spPr bwMode="auto">
          <a:xfrm>
            <a:off x="4308475" y="4679950"/>
            <a:ext cx="4090988" cy="1187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Anticodon loop is matched</a:t>
            </a:r>
          </a:p>
          <a:p>
            <a:pPr algn="ctr" eaLnBrk="1" hangingPunct="1">
              <a:spcBef>
                <a:spcPct val="0"/>
              </a:spcBef>
              <a:buFontTx/>
              <a:buNone/>
            </a:pPr>
            <a:r>
              <a:rPr lang="en-US" altLang="en-US" sz="2400">
                <a:latin typeface="Arial" panose="020B0604020202020204" pitchFamily="34" charset="0"/>
              </a:rPr>
              <a:t>by ribosome to proper</a:t>
            </a:r>
          </a:p>
          <a:p>
            <a:pPr algn="ctr" eaLnBrk="1" hangingPunct="1">
              <a:spcBef>
                <a:spcPct val="0"/>
              </a:spcBef>
              <a:buFontTx/>
              <a:buNone/>
            </a:pPr>
            <a:r>
              <a:rPr lang="en-US" altLang="en-US" sz="2400">
                <a:latin typeface="Arial" panose="020B0604020202020204" pitchFamily="34" charset="0"/>
              </a:rPr>
              <a:t>mRNA codon</a:t>
            </a:r>
          </a:p>
        </p:txBody>
      </p:sp>
      <p:sp>
        <p:nvSpPr>
          <p:cNvPr id="53254" name="Line 9"/>
          <p:cNvSpPr>
            <a:spLocks noChangeShapeType="1"/>
          </p:cNvSpPr>
          <p:nvPr/>
        </p:nvSpPr>
        <p:spPr bwMode="auto">
          <a:xfrm flipH="1" flipV="1">
            <a:off x="2667000" y="1882775"/>
            <a:ext cx="1374775"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Text Box 10"/>
          <p:cNvSpPr txBox="1">
            <a:spLocks noChangeArrowheads="1"/>
          </p:cNvSpPr>
          <p:nvPr/>
        </p:nvSpPr>
        <p:spPr bwMode="auto">
          <a:xfrm>
            <a:off x="4041775" y="1806575"/>
            <a:ext cx="4721225" cy="1187450"/>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Aminoacyl tRNA synthetase</a:t>
            </a:r>
          </a:p>
          <a:p>
            <a:pPr eaLnBrk="1" hangingPunct="1">
              <a:spcBef>
                <a:spcPct val="0"/>
              </a:spcBef>
              <a:buFontTx/>
              <a:buNone/>
            </a:pPr>
            <a:r>
              <a:rPr lang="en-US" altLang="en-US" sz="2400">
                <a:latin typeface="Arial" panose="020B0604020202020204" pitchFamily="34" charset="0"/>
              </a:rPr>
              <a:t>catalyzes the attachment</a:t>
            </a:r>
          </a:p>
          <a:p>
            <a:pPr eaLnBrk="1" hangingPunct="1">
              <a:spcBef>
                <a:spcPct val="0"/>
              </a:spcBef>
              <a:buFontTx/>
              <a:buNone/>
            </a:pPr>
            <a:r>
              <a:rPr lang="en-US" altLang="en-US" sz="2400">
                <a:latin typeface="Arial" panose="020B0604020202020204" pitchFamily="34" charset="0"/>
              </a:rPr>
              <a:t>between tRNA and amino acids</a:t>
            </a:r>
          </a:p>
        </p:txBody>
      </p:sp>
      <p:sp>
        <p:nvSpPr>
          <p:cNvPr id="53256" name="Text Box 11"/>
          <p:cNvSpPr txBox="1">
            <a:spLocks noChangeArrowheads="1"/>
          </p:cNvSpPr>
          <p:nvPr/>
        </p:nvSpPr>
        <p:spPr bwMode="auto">
          <a:xfrm>
            <a:off x="342900" y="211138"/>
            <a:ext cx="8583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Conversion of codons to proteins via </a:t>
            </a:r>
            <a:r>
              <a:rPr lang="en-US" altLang="en-US" dirty="0" err="1">
                <a:latin typeface="Arial" panose="020B0604020202020204" pitchFamily="34" charset="0"/>
                <a:cs typeface="Arial" panose="020B0604020202020204" pitchFamily="34" charset="0"/>
              </a:rPr>
              <a:t>tRNA</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72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192088"/>
            <a:ext cx="8440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Translation is performed by the ribosome</a:t>
            </a:r>
          </a:p>
        </p:txBody>
      </p:sp>
      <p:sp>
        <p:nvSpPr>
          <p:cNvPr id="55299" name="Text Box 3"/>
          <p:cNvSpPr txBox="1">
            <a:spLocks noChangeArrowheads="1"/>
          </p:cNvSpPr>
          <p:nvPr/>
        </p:nvSpPr>
        <p:spPr bwMode="auto">
          <a:xfrm>
            <a:off x="1984375" y="695325"/>
            <a:ext cx="39571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FF0000"/>
                </a:solidFill>
                <a:latin typeface="Arial" panose="020B0604020202020204" pitchFamily="34" charset="0"/>
              </a:rPr>
              <a:t>Initiation, Elongation, Termination</a:t>
            </a:r>
          </a:p>
        </p:txBody>
      </p:sp>
      <p:sp>
        <p:nvSpPr>
          <p:cNvPr id="55300" name="Text Box 4"/>
          <p:cNvSpPr txBox="1">
            <a:spLocks noChangeArrowheads="1"/>
          </p:cNvSpPr>
          <p:nvPr/>
        </p:nvSpPr>
        <p:spPr bwMode="auto">
          <a:xfrm>
            <a:off x="304800" y="1304925"/>
            <a:ext cx="1467068" cy="70788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Prokaryotic</a:t>
            </a:r>
          </a:p>
          <a:p>
            <a:pPr eaLnBrk="1" hangingPunct="1">
              <a:spcBef>
                <a:spcPct val="0"/>
              </a:spcBef>
              <a:buFontTx/>
              <a:buNone/>
            </a:pPr>
            <a:r>
              <a:rPr lang="en-US" altLang="en-US" sz="2000" b="0">
                <a:latin typeface="Arial" panose="020B0604020202020204" pitchFamily="34" charset="0"/>
              </a:rPr>
              <a:t>Ribosome:</a:t>
            </a:r>
          </a:p>
        </p:txBody>
      </p:sp>
      <p:grpSp>
        <p:nvGrpSpPr>
          <p:cNvPr id="434198" name="Group 22"/>
          <p:cNvGrpSpPr>
            <a:grpSpLocks/>
          </p:cNvGrpSpPr>
          <p:nvPr/>
        </p:nvGrpSpPr>
        <p:grpSpPr bwMode="auto">
          <a:xfrm>
            <a:off x="1219201" y="3540125"/>
            <a:ext cx="7086600" cy="3260725"/>
            <a:chOff x="768" y="2176"/>
            <a:chExt cx="4464" cy="2054"/>
          </a:xfrm>
        </p:grpSpPr>
        <p:sp>
          <p:nvSpPr>
            <p:cNvPr id="55310" name="Text Box 5"/>
            <p:cNvSpPr txBox="1">
              <a:spLocks noChangeArrowheads="1"/>
            </p:cNvSpPr>
            <p:nvPr/>
          </p:nvSpPr>
          <p:spPr bwMode="auto">
            <a:xfrm>
              <a:off x="894" y="2176"/>
              <a:ext cx="384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16S rRNA recognizes the </a:t>
              </a:r>
              <a:r>
                <a:rPr lang="en-US" altLang="en-US" sz="2000" b="0" i="1">
                  <a:solidFill>
                    <a:srgbClr val="FF00FF"/>
                  </a:solidFill>
                  <a:latin typeface="Arial" panose="020B0604020202020204" pitchFamily="34" charset="0"/>
                </a:rPr>
                <a:t>Shine-Dalgarno sequence</a:t>
              </a:r>
            </a:p>
            <a:p>
              <a:pPr algn="ctr" eaLnBrk="1" hangingPunct="1">
                <a:spcBef>
                  <a:spcPct val="0"/>
                </a:spcBef>
                <a:buFontTx/>
                <a:buNone/>
              </a:pPr>
              <a:r>
                <a:rPr lang="en-US" altLang="en-US" sz="2000" b="0">
                  <a:latin typeface="Arial" panose="020B0604020202020204" pitchFamily="34" charset="0"/>
                </a:rPr>
                <a:t>(RBS, ribosome binding site), which is</a:t>
              </a:r>
            </a:p>
            <a:p>
              <a:pPr algn="ctr" eaLnBrk="1" hangingPunct="1">
                <a:spcBef>
                  <a:spcPct val="0"/>
                </a:spcBef>
                <a:buFontTx/>
                <a:buNone/>
              </a:pPr>
              <a:r>
                <a:rPr lang="en-US" altLang="en-US" sz="2000" b="0">
                  <a:latin typeface="Arial" panose="020B0604020202020204" pitchFamily="34" charset="0"/>
                </a:rPr>
                <a:t>5–10 bp upstream of the </a:t>
              </a:r>
              <a:r>
                <a:rPr lang="en-US" altLang="en-US" sz="2000" b="0">
                  <a:solidFill>
                    <a:srgbClr val="0000FF"/>
                  </a:solidFill>
                  <a:latin typeface="Arial" panose="020B0604020202020204" pitchFamily="34" charset="0"/>
                </a:rPr>
                <a:t>AUG start codon</a:t>
              </a:r>
            </a:p>
          </p:txBody>
        </p:sp>
        <p:sp>
          <p:nvSpPr>
            <p:cNvPr id="55311" name="Text Box 7"/>
            <p:cNvSpPr txBox="1">
              <a:spLocks noChangeArrowheads="1"/>
            </p:cNvSpPr>
            <p:nvPr/>
          </p:nvSpPr>
          <p:spPr bwMode="auto">
            <a:xfrm>
              <a:off x="768" y="3210"/>
              <a:ext cx="2701" cy="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A5002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5’-…</a:t>
              </a:r>
              <a:r>
                <a:rPr lang="en-US" altLang="en-US" sz="2000" b="0">
                  <a:solidFill>
                    <a:srgbClr val="FF00FF"/>
                  </a:solidFill>
                  <a:latin typeface="Arial" panose="020B0604020202020204" pitchFamily="34" charset="0"/>
                </a:rPr>
                <a:t>AGGAGGU</a:t>
              </a:r>
              <a:r>
                <a:rPr lang="en-US" altLang="en-US" sz="2000" b="0">
                  <a:latin typeface="Arial" panose="020B0604020202020204" pitchFamily="34" charset="0"/>
                </a:rPr>
                <a:t>XXXXXXX</a:t>
              </a:r>
              <a:r>
                <a:rPr lang="en-US" altLang="en-US" sz="2000" b="0">
                  <a:solidFill>
                    <a:srgbClr val="0000FF"/>
                  </a:solidFill>
                  <a:latin typeface="Arial" panose="020B0604020202020204" pitchFamily="34" charset="0"/>
                </a:rPr>
                <a:t>AUG</a:t>
              </a:r>
              <a:r>
                <a:rPr lang="en-US" altLang="en-US" sz="2000" b="0">
                  <a:latin typeface="Arial" panose="020B0604020202020204" pitchFamily="34" charset="0"/>
                </a:rPr>
                <a:t>...3’</a:t>
              </a:r>
            </a:p>
          </p:txBody>
        </p:sp>
        <p:sp>
          <p:nvSpPr>
            <p:cNvPr id="55312" name="Text Box 8"/>
            <p:cNvSpPr txBox="1">
              <a:spLocks noChangeArrowheads="1"/>
            </p:cNvSpPr>
            <p:nvPr/>
          </p:nvSpPr>
          <p:spPr bwMode="auto">
            <a:xfrm>
              <a:off x="769" y="3684"/>
              <a:ext cx="1635" cy="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3’-…</a:t>
              </a:r>
              <a:r>
                <a:rPr lang="en-US" altLang="en-US" sz="2000" b="0" dirty="0">
                  <a:solidFill>
                    <a:srgbClr val="FF00FF"/>
                  </a:solidFill>
                  <a:latin typeface="Arial" panose="020B0604020202020204" pitchFamily="34" charset="0"/>
                </a:rPr>
                <a:t>UCCUCCA</a:t>
              </a:r>
              <a:r>
                <a:rPr lang="en-US" altLang="en-US" sz="2000" b="0" dirty="0">
                  <a:latin typeface="Arial" panose="020B0604020202020204" pitchFamily="34" charset="0"/>
                </a:rPr>
                <a:t>…-5’</a:t>
              </a:r>
            </a:p>
          </p:txBody>
        </p:sp>
        <p:sp>
          <p:nvSpPr>
            <p:cNvPr id="55313" name="Text Box 9"/>
            <p:cNvSpPr txBox="1">
              <a:spLocks noChangeArrowheads="1"/>
            </p:cNvSpPr>
            <p:nvPr/>
          </p:nvSpPr>
          <p:spPr bwMode="auto">
            <a:xfrm>
              <a:off x="3984" y="3210"/>
              <a:ext cx="124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9900CC"/>
                  </a:solidFill>
                  <a:latin typeface="Arial" panose="020B0604020202020204" pitchFamily="34" charset="0"/>
                </a:rPr>
                <a:t>bacterial mRNA</a:t>
              </a:r>
            </a:p>
          </p:txBody>
        </p:sp>
        <p:sp>
          <p:nvSpPr>
            <p:cNvPr id="55314" name="Text Box 10"/>
            <p:cNvSpPr txBox="1">
              <a:spLocks noChangeArrowheads="1"/>
            </p:cNvSpPr>
            <p:nvPr/>
          </p:nvSpPr>
          <p:spPr bwMode="auto">
            <a:xfrm>
              <a:off x="2741" y="3690"/>
              <a:ext cx="86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9900CC"/>
                  </a:solidFill>
                  <a:latin typeface="Arial" panose="020B0604020202020204" pitchFamily="34" charset="0"/>
                </a:rPr>
                <a:t>16S rRNA</a:t>
              </a:r>
            </a:p>
          </p:txBody>
        </p:sp>
        <p:sp>
          <p:nvSpPr>
            <p:cNvPr id="55315" name="Text Box 11"/>
            <p:cNvSpPr txBox="1">
              <a:spLocks noChangeArrowheads="1"/>
            </p:cNvSpPr>
            <p:nvPr/>
          </p:nvSpPr>
          <p:spPr bwMode="auto">
            <a:xfrm>
              <a:off x="1003" y="2916"/>
              <a:ext cx="1140" cy="252"/>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FF00FF"/>
                  </a:solidFill>
                  <a:latin typeface="Arial" panose="020B0604020202020204" pitchFamily="34" charset="0"/>
                </a:rPr>
                <a:t>S-D sequence</a:t>
              </a:r>
            </a:p>
          </p:txBody>
        </p:sp>
        <p:sp>
          <p:nvSpPr>
            <p:cNvPr id="55316" name="Text Box 12"/>
            <p:cNvSpPr txBox="1">
              <a:spLocks noChangeArrowheads="1"/>
            </p:cNvSpPr>
            <p:nvPr/>
          </p:nvSpPr>
          <p:spPr bwMode="auto">
            <a:xfrm>
              <a:off x="2555" y="2930"/>
              <a:ext cx="914" cy="252"/>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start codon</a:t>
              </a:r>
            </a:p>
          </p:txBody>
        </p:sp>
        <p:sp>
          <p:nvSpPr>
            <p:cNvPr id="55317" name="Text Box 13"/>
            <p:cNvSpPr txBox="1">
              <a:spLocks noChangeArrowheads="1"/>
            </p:cNvSpPr>
            <p:nvPr/>
          </p:nvSpPr>
          <p:spPr bwMode="auto">
            <a:xfrm>
              <a:off x="846" y="3978"/>
              <a:ext cx="1454" cy="252"/>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FF00FF"/>
                  </a:solidFill>
                  <a:latin typeface="Arial" panose="020B0604020202020204" pitchFamily="34" charset="0"/>
                </a:rPr>
                <a:t>anti-S-D sequence</a:t>
              </a:r>
            </a:p>
          </p:txBody>
        </p:sp>
      </p:grpSp>
      <p:grpSp>
        <p:nvGrpSpPr>
          <p:cNvPr id="55302" name="Group 14"/>
          <p:cNvGrpSpPr>
            <a:grpSpLocks/>
          </p:cNvGrpSpPr>
          <p:nvPr/>
        </p:nvGrpSpPr>
        <p:grpSpPr bwMode="auto">
          <a:xfrm>
            <a:off x="2322513" y="1244600"/>
            <a:ext cx="6096000" cy="2057400"/>
            <a:chOff x="1152" y="720"/>
            <a:chExt cx="3840" cy="1296"/>
          </a:xfrm>
        </p:grpSpPr>
        <p:sp>
          <p:nvSpPr>
            <p:cNvPr id="55303" name="Text Box 15"/>
            <p:cNvSpPr txBox="1">
              <a:spLocks noChangeArrowheads="1"/>
            </p:cNvSpPr>
            <p:nvPr/>
          </p:nvSpPr>
          <p:spPr bwMode="auto">
            <a:xfrm>
              <a:off x="2112" y="1056"/>
              <a:ext cx="10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9900"/>
                  </a:solidFill>
                  <a:latin typeface="Arial" panose="020B0604020202020204" pitchFamily="34" charset="0"/>
                </a:rPr>
                <a:t>50S and 30S</a:t>
              </a:r>
            </a:p>
          </p:txBody>
        </p:sp>
        <p:sp>
          <p:nvSpPr>
            <p:cNvPr id="55304" name="Text Box 16"/>
            <p:cNvSpPr txBox="1">
              <a:spLocks noChangeArrowheads="1"/>
            </p:cNvSpPr>
            <p:nvPr/>
          </p:nvSpPr>
          <p:spPr bwMode="auto">
            <a:xfrm>
              <a:off x="3024" y="1632"/>
              <a:ext cx="1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9900"/>
                  </a:solidFill>
                  <a:latin typeface="Arial" panose="020B0604020202020204" pitchFamily="34" charset="0"/>
                </a:rPr>
                <a:t>16S, 21 polypeptides</a:t>
              </a:r>
            </a:p>
          </p:txBody>
        </p:sp>
        <p:sp>
          <p:nvSpPr>
            <p:cNvPr id="55305" name="Text Box 17"/>
            <p:cNvSpPr txBox="1">
              <a:spLocks noChangeArrowheads="1"/>
            </p:cNvSpPr>
            <p:nvPr/>
          </p:nvSpPr>
          <p:spPr bwMode="auto">
            <a:xfrm>
              <a:off x="2544" y="720"/>
              <a:ext cx="4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9900"/>
                  </a:solidFill>
                  <a:latin typeface="Arial" panose="020B0604020202020204" pitchFamily="34" charset="0"/>
                </a:rPr>
                <a:t>70S</a:t>
              </a:r>
            </a:p>
          </p:txBody>
        </p:sp>
        <p:sp>
          <p:nvSpPr>
            <p:cNvPr id="55306" name="Text Box 18"/>
            <p:cNvSpPr txBox="1">
              <a:spLocks noChangeArrowheads="1"/>
            </p:cNvSpPr>
            <p:nvPr/>
          </p:nvSpPr>
          <p:spPr bwMode="auto">
            <a:xfrm>
              <a:off x="1262" y="1536"/>
              <a:ext cx="124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solidFill>
                    <a:srgbClr val="009900"/>
                  </a:solidFill>
                  <a:latin typeface="Arial" panose="020B0604020202020204" pitchFamily="34" charset="0"/>
                </a:rPr>
                <a:t>5S, 23S,</a:t>
              </a:r>
            </a:p>
            <a:p>
              <a:pPr algn="ctr" eaLnBrk="1" hangingPunct="1">
                <a:spcBef>
                  <a:spcPct val="0"/>
                </a:spcBef>
                <a:buFontTx/>
                <a:buNone/>
              </a:pPr>
              <a:r>
                <a:rPr lang="en-US" altLang="en-US" sz="2000" b="0">
                  <a:solidFill>
                    <a:srgbClr val="009900"/>
                  </a:solidFill>
                  <a:latin typeface="Arial" panose="020B0604020202020204" pitchFamily="34" charset="0"/>
                </a:rPr>
                <a:t>32 polypeptides</a:t>
              </a:r>
            </a:p>
          </p:txBody>
        </p:sp>
        <p:sp>
          <p:nvSpPr>
            <p:cNvPr id="55307" name="Line 19"/>
            <p:cNvSpPr>
              <a:spLocks noChangeShapeType="1"/>
            </p:cNvSpPr>
            <p:nvPr/>
          </p:nvSpPr>
          <p:spPr bwMode="auto">
            <a:xfrm flipH="1">
              <a:off x="2400" y="1392"/>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a:p>
          </p:txBody>
        </p:sp>
        <p:sp>
          <p:nvSpPr>
            <p:cNvPr id="55308" name="Line 20"/>
            <p:cNvSpPr>
              <a:spLocks noChangeShapeType="1"/>
            </p:cNvSpPr>
            <p:nvPr/>
          </p:nvSpPr>
          <p:spPr bwMode="auto">
            <a:xfrm>
              <a:off x="2976" y="1392"/>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a:p>
          </p:txBody>
        </p:sp>
        <p:sp>
          <p:nvSpPr>
            <p:cNvPr id="55309" name="Rectangle 21"/>
            <p:cNvSpPr>
              <a:spLocks noChangeArrowheads="1"/>
            </p:cNvSpPr>
            <p:nvPr/>
          </p:nvSpPr>
          <p:spPr bwMode="auto">
            <a:xfrm>
              <a:off x="1152" y="720"/>
              <a:ext cx="3840" cy="1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0"/>
            </a:p>
          </p:txBody>
        </p:sp>
      </p:grpSp>
    </p:spTree>
    <p:extLst>
      <p:ext uri="{BB962C8B-B14F-4D97-AF65-F5344CB8AC3E}">
        <p14:creationId xmlns:p14="http://schemas.microsoft.com/office/powerpoint/2010/main" val="194964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4198"/>
                                        </p:tgtEl>
                                        <p:attrNameLst>
                                          <p:attrName>style.visibility</p:attrName>
                                        </p:attrNameLst>
                                      </p:cBhvr>
                                      <p:to>
                                        <p:strVal val="visible"/>
                                      </p:to>
                                    </p:set>
                                    <p:animEffect transition="in" filter="dissolve">
                                      <p:cBhvr>
                                        <p:cTn id="7" dur="500"/>
                                        <p:tgtEl>
                                          <p:spTgt spid="43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1143000" y="744508"/>
            <a:ext cx="6793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The ribosome is a large complex of both protein and </a:t>
            </a:r>
            <a:r>
              <a:rPr lang="en-US" altLang="en-US" sz="2000" b="0" dirty="0" err="1">
                <a:latin typeface="Arial" panose="020B0604020202020204" pitchFamily="34" charset="0"/>
              </a:rPr>
              <a:t>rRNA</a:t>
            </a:r>
            <a:endParaRPr lang="en-US" altLang="en-US" sz="2000" b="0" dirty="0">
              <a:latin typeface="Arial" panose="020B0604020202020204" pitchFamily="34" charset="0"/>
            </a:endParaRPr>
          </a:p>
        </p:txBody>
      </p:sp>
      <p:pic>
        <p:nvPicPr>
          <p:cNvPr id="56323" name="Picture 5" descr="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022" y="1362075"/>
            <a:ext cx="4933804"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206" name="Text Box 6"/>
          <p:cNvSpPr txBox="1">
            <a:spLocks noChangeArrowheads="1"/>
          </p:cNvSpPr>
          <p:nvPr/>
        </p:nvSpPr>
        <p:spPr bwMode="auto">
          <a:xfrm>
            <a:off x="937745" y="5410200"/>
            <a:ext cx="74796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993300"/>
                </a:solidFill>
                <a:latin typeface="Arial" panose="020B0604020202020204" pitchFamily="34" charset="0"/>
              </a:rPr>
              <a:t>Prokaryotes</a:t>
            </a:r>
            <a:r>
              <a:rPr lang="en-US" altLang="en-US" sz="2000" b="0" dirty="0">
                <a:latin typeface="Arial" panose="020B0604020202020204" pitchFamily="34" charset="0"/>
              </a:rPr>
              <a:t> – translation occurs on growing mRNA</a:t>
            </a:r>
          </a:p>
          <a:p>
            <a:pPr eaLnBrk="1" hangingPunct="1">
              <a:spcBef>
                <a:spcPct val="0"/>
              </a:spcBef>
              <a:buFontTx/>
              <a:buNone/>
            </a:pPr>
            <a:r>
              <a:rPr lang="en-US" altLang="en-US" sz="2000" b="0" dirty="0">
                <a:solidFill>
                  <a:srgbClr val="993300"/>
                </a:solidFill>
                <a:latin typeface="Arial" panose="020B0604020202020204" pitchFamily="34" charset="0"/>
              </a:rPr>
              <a:t>Eukaryotes</a:t>
            </a:r>
            <a:r>
              <a:rPr lang="en-US" altLang="en-US" sz="2000" b="0" dirty="0">
                <a:latin typeface="Arial" panose="020B0604020202020204" pitchFamily="34" charset="0"/>
              </a:rPr>
              <a:t> – translation typically occurs after </a:t>
            </a:r>
            <a:r>
              <a:rPr lang="en-US" altLang="en-US" sz="2000" b="0" dirty="0" smtClean="0">
                <a:latin typeface="Arial" panose="020B0604020202020204" pitchFamily="34" charset="0"/>
              </a:rPr>
              <a:t>mRNA processing </a:t>
            </a:r>
            <a:r>
              <a:rPr lang="en-US" altLang="en-US" sz="2000" b="0" dirty="0">
                <a:latin typeface="Arial" panose="020B0604020202020204" pitchFamily="34" charset="0"/>
              </a:rPr>
              <a:t>and export to the cytoplasm</a:t>
            </a:r>
          </a:p>
        </p:txBody>
      </p:sp>
      <p:sp>
        <p:nvSpPr>
          <p:cNvPr id="56325" name="Text Box 7"/>
          <p:cNvSpPr txBox="1">
            <a:spLocks noChangeArrowheads="1"/>
          </p:cNvSpPr>
          <p:nvPr/>
        </p:nvSpPr>
        <p:spPr bwMode="auto">
          <a:xfrm>
            <a:off x="457200" y="157163"/>
            <a:ext cx="8440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Translation is performed by the ribosome</a:t>
            </a:r>
          </a:p>
        </p:txBody>
      </p:sp>
    </p:spTree>
    <p:extLst>
      <p:ext uri="{BB962C8B-B14F-4D97-AF65-F5344CB8AC3E}">
        <p14:creationId xmlns:p14="http://schemas.microsoft.com/office/powerpoint/2010/main" val="366587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01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What is Chemical Biology?</a:t>
            </a:r>
          </a:p>
        </p:txBody>
      </p:sp>
      <p:sp>
        <p:nvSpPr>
          <p:cNvPr id="6147" name="Rectangle 4"/>
          <p:cNvSpPr>
            <a:spLocks noChangeArrowheads="1"/>
          </p:cNvSpPr>
          <p:nvPr/>
        </p:nvSpPr>
        <p:spPr bwMode="auto">
          <a:xfrm>
            <a:off x="381000" y="4495800"/>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altLang="en-US" sz="2000" b="0" dirty="0">
                <a:latin typeface="Arial" panose="020B0604020202020204" pitchFamily="34" charset="0"/>
                <a:cs typeface="Arial" panose="020B0604020202020204" pitchFamily="34" charset="0"/>
              </a:rPr>
              <a:t>A discipline that involves the application of chemical techniques, tools, and analyses, and often compounds produced through synthetic chemistry, to study and manipulate biological systems.</a:t>
            </a:r>
          </a:p>
        </p:txBody>
      </p:sp>
      <p:graphicFrame>
        <p:nvGraphicFramePr>
          <p:cNvPr id="7" name="Diagram 6"/>
          <p:cNvGraphicFramePr/>
          <p:nvPr/>
        </p:nvGraphicFramePr>
        <p:xfrm>
          <a:off x="279986" y="1071751"/>
          <a:ext cx="378795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5320546" y="927735"/>
          <a:ext cx="2635830" cy="288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150" name="Object 8"/>
          <p:cNvGraphicFramePr>
            <a:graphicFrameLocks noChangeAspect="1"/>
          </p:cNvGraphicFramePr>
          <p:nvPr/>
        </p:nvGraphicFramePr>
        <p:xfrm>
          <a:off x="4119563" y="2373313"/>
          <a:ext cx="928687" cy="360362"/>
        </p:xfrm>
        <a:graphic>
          <a:graphicData uri="http://schemas.openxmlformats.org/presentationml/2006/ole">
            <mc:AlternateContent xmlns:mc="http://schemas.openxmlformats.org/markup-compatibility/2006">
              <mc:Choice xmlns:v="urn:schemas-microsoft-com:vml" Requires="v">
                <p:oleObj spid="_x0000_s6162" name="CS ChemDraw Drawing" r:id="rId13" imgW="523672" imgH="202451" progId="ChemDraw.Document.6.0">
                  <p:embed/>
                </p:oleObj>
              </mc:Choice>
              <mc:Fallback>
                <p:oleObj name="CS ChemDraw Drawing" r:id="rId13" imgW="523672" imgH="202451" progId="ChemDraw.Document.6.0">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9563" y="2373313"/>
                        <a:ext cx="9286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51" name="Picture 8" descr="https://cdn1.iconfinder.com/data/icons/3d-printing-icon-set/512/Flas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92275" y="2378075"/>
            <a:ext cx="146208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http://ih3.redbubble.net/image.12415326.7357/sticker,375x36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6763" y="2276475"/>
            <a:ext cx="16779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80975" y="177800"/>
            <a:ext cx="8658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Biochemical analysis of proteins </a:t>
            </a:r>
            <a:r>
              <a:rPr lang="en-US" altLang="en-US" dirty="0" smtClean="0">
                <a:latin typeface="Arial" panose="020B0604020202020204" pitchFamily="34" charset="0"/>
                <a:cs typeface="Arial" panose="020B0604020202020204" pitchFamily="34" charset="0"/>
              </a:rPr>
              <a:t>(and DNA)</a:t>
            </a:r>
            <a:endParaRPr lang="en-US" altLang="en-US" dirty="0">
              <a:latin typeface="Arial" panose="020B0604020202020204" pitchFamily="34" charset="0"/>
              <a:cs typeface="Arial" panose="020B0604020202020204" pitchFamily="34" charset="0"/>
            </a:endParaRPr>
          </a:p>
        </p:txBody>
      </p:sp>
      <p:sp>
        <p:nvSpPr>
          <p:cNvPr id="49155" name="Text Box 3"/>
          <p:cNvSpPr txBox="1">
            <a:spLocks noChangeArrowheads="1"/>
          </p:cNvSpPr>
          <p:nvPr/>
        </p:nvSpPr>
        <p:spPr bwMode="auto">
          <a:xfrm>
            <a:off x="304800" y="889000"/>
            <a:ext cx="5843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Gel electrophoresis – </a:t>
            </a:r>
            <a:r>
              <a:rPr lang="en-US" altLang="en-US" sz="2000" b="0">
                <a:solidFill>
                  <a:srgbClr val="FF0000"/>
                </a:solidFill>
                <a:latin typeface="Arial" panose="020B0604020202020204" pitchFamily="34" charset="0"/>
              </a:rPr>
              <a:t>separation</a:t>
            </a:r>
            <a:r>
              <a:rPr lang="en-US" altLang="en-US" sz="2000" b="0">
                <a:latin typeface="Arial" panose="020B0604020202020204" pitchFamily="34" charset="0"/>
              </a:rPr>
              <a:t> and </a:t>
            </a:r>
            <a:r>
              <a:rPr lang="en-US" altLang="en-US" sz="2000" b="0">
                <a:solidFill>
                  <a:srgbClr val="FF0000"/>
                </a:solidFill>
                <a:latin typeface="Arial" panose="020B0604020202020204" pitchFamily="34" charset="0"/>
              </a:rPr>
              <a:t>visualization</a:t>
            </a:r>
          </a:p>
        </p:txBody>
      </p:sp>
      <p:sp>
        <p:nvSpPr>
          <p:cNvPr id="49156" name="Text Box 4"/>
          <p:cNvSpPr txBox="1">
            <a:spLocks noChangeArrowheads="1"/>
          </p:cNvSpPr>
          <p:nvPr/>
        </p:nvSpPr>
        <p:spPr bwMode="auto">
          <a:xfrm>
            <a:off x="533400" y="1539875"/>
            <a:ext cx="6308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An electric current moves proteins and DNA</a:t>
            </a:r>
          </a:p>
          <a:p>
            <a:pPr eaLnBrk="1" hangingPunct="1">
              <a:spcBef>
                <a:spcPct val="0"/>
              </a:spcBef>
              <a:buFontTx/>
              <a:buNone/>
            </a:pPr>
            <a:r>
              <a:rPr lang="en-US" altLang="en-US" sz="2000" b="0">
                <a:latin typeface="Arial" panose="020B0604020202020204" pitchFamily="34" charset="0"/>
              </a:rPr>
              <a:t>  through a matrix, typically </a:t>
            </a:r>
            <a:r>
              <a:rPr lang="en-US" altLang="en-US" sz="2000" b="0">
                <a:solidFill>
                  <a:srgbClr val="9900CC"/>
                </a:solidFill>
                <a:latin typeface="Arial" panose="020B0604020202020204" pitchFamily="34" charset="0"/>
              </a:rPr>
              <a:t>polyacrylamide</a:t>
            </a:r>
            <a:r>
              <a:rPr lang="en-US" altLang="en-US" sz="2000" b="0">
                <a:latin typeface="Arial" panose="020B0604020202020204" pitchFamily="34" charset="0"/>
              </a:rPr>
              <a:t> or </a:t>
            </a:r>
            <a:r>
              <a:rPr lang="en-US" altLang="en-US" sz="2000" b="0">
                <a:solidFill>
                  <a:srgbClr val="9900CC"/>
                </a:solidFill>
                <a:latin typeface="Arial" panose="020B0604020202020204" pitchFamily="34" charset="0"/>
              </a:rPr>
              <a:t>agarose</a:t>
            </a:r>
          </a:p>
        </p:txBody>
      </p:sp>
      <p:sp>
        <p:nvSpPr>
          <p:cNvPr id="49157" name="Text Box 5"/>
          <p:cNvSpPr txBox="1">
            <a:spLocks noChangeArrowheads="1"/>
          </p:cNvSpPr>
          <p:nvPr/>
        </p:nvSpPr>
        <p:spPr bwMode="auto">
          <a:xfrm>
            <a:off x="4559300" y="3581400"/>
            <a:ext cx="4159250" cy="10156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Molecules are separated based on size; allows for semi-quantitative assessment of purity</a:t>
            </a:r>
          </a:p>
        </p:txBody>
      </p:sp>
      <p:sp>
        <p:nvSpPr>
          <p:cNvPr id="49158" name="Text Box 6"/>
          <p:cNvSpPr txBox="1">
            <a:spLocks noChangeArrowheads="1"/>
          </p:cNvSpPr>
          <p:nvPr/>
        </p:nvSpPr>
        <p:spPr bwMode="auto">
          <a:xfrm>
            <a:off x="533400" y="2441575"/>
            <a:ext cx="64237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Gels: sponge-like, with different pore sizes depending</a:t>
            </a:r>
          </a:p>
          <a:p>
            <a:pPr eaLnBrk="1" hangingPunct="1">
              <a:spcBef>
                <a:spcPct val="0"/>
              </a:spcBef>
              <a:buFontTx/>
              <a:buNone/>
            </a:pPr>
            <a:r>
              <a:rPr lang="en-US" altLang="en-US" sz="2000" b="0">
                <a:latin typeface="Arial" panose="020B0604020202020204" pitchFamily="34" charset="0"/>
              </a:rPr>
              <a:t>  on the concentrations of materials used to form them</a:t>
            </a:r>
          </a:p>
        </p:txBody>
      </p:sp>
      <p:pic>
        <p:nvPicPr>
          <p:cNvPr id="49159" name="Picture 18" descr="polyacrylamide 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14713"/>
            <a:ext cx="311785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80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Biochemical analysis of proteins</a:t>
            </a:r>
          </a:p>
        </p:txBody>
      </p:sp>
      <p:sp>
        <p:nvSpPr>
          <p:cNvPr id="50179" name="Text Box 3"/>
          <p:cNvSpPr txBox="1">
            <a:spLocks noChangeArrowheads="1"/>
          </p:cNvSpPr>
          <p:nvPr/>
        </p:nvSpPr>
        <p:spPr bwMode="auto">
          <a:xfrm>
            <a:off x="1143000" y="685800"/>
            <a:ext cx="66868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231775" algn="l"/>
              </a:tabLst>
              <a:defRPr sz="3200">
                <a:solidFill>
                  <a:schemeClr val="tx1"/>
                </a:solidFill>
                <a:latin typeface="Times New Roman" panose="02020603050405020304" pitchFamily="18" charset="0"/>
              </a:defRPr>
            </a:lvl1pPr>
            <a:lvl2pPr marL="742950" indent="-285750">
              <a:spcBef>
                <a:spcPct val="20000"/>
              </a:spcBef>
              <a:buChar char="–"/>
              <a:tabLst>
                <a:tab pos="231775" algn="l"/>
              </a:tabLst>
              <a:defRPr sz="2800">
                <a:solidFill>
                  <a:schemeClr val="tx1"/>
                </a:solidFill>
                <a:latin typeface="Times New Roman" panose="02020603050405020304" pitchFamily="18" charset="0"/>
              </a:defRPr>
            </a:lvl2pPr>
            <a:lvl3pPr marL="1143000" indent="-228600">
              <a:spcBef>
                <a:spcPct val="20000"/>
              </a:spcBef>
              <a:buChar char="•"/>
              <a:tabLst>
                <a:tab pos="231775" algn="l"/>
              </a:tabLst>
              <a:defRPr sz="2400">
                <a:solidFill>
                  <a:schemeClr val="tx1"/>
                </a:solidFill>
                <a:latin typeface="Times New Roman" panose="02020603050405020304" pitchFamily="18" charset="0"/>
              </a:defRPr>
            </a:lvl3pPr>
            <a:lvl4pPr marL="1600200" indent="-228600">
              <a:spcBef>
                <a:spcPct val="20000"/>
              </a:spcBef>
              <a:buChar char="–"/>
              <a:tabLst>
                <a:tab pos="231775" algn="l"/>
              </a:tabLst>
              <a:defRPr sz="2000">
                <a:solidFill>
                  <a:schemeClr val="tx1"/>
                </a:solidFill>
                <a:latin typeface="Times New Roman" panose="02020603050405020304" pitchFamily="18" charset="0"/>
              </a:defRPr>
            </a:lvl4pPr>
            <a:lvl5pPr marL="2057400" indent="-228600">
              <a:spcBef>
                <a:spcPct val="20000"/>
              </a:spcBef>
              <a:buChar char="»"/>
              <a:tabLst>
                <a:tab pos="2317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Typically by polyacrylamide gel electrophoresis (PAGE)</a:t>
            </a:r>
          </a:p>
        </p:txBody>
      </p:sp>
      <p:sp>
        <p:nvSpPr>
          <p:cNvPr id="50180" name="Text Box 4"/>
          <p:cNvSpPr txBox="1">
            <a:spLocks noChangeArrowheads="1"/>
          </p:cNvSpPr>
          <p:nvPr/>
        </p:nvSpPr>
        <p:spPr bwMode="auto">
          <a:xfrm>
            <a:off x="1143000" y="1295400"/>
            <a:ext cx="62728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231775" algn="l"/>
              </a:tabLst>
              <a:defRPr sz="3200">
                <a:solidFill>
                  <a:schemeClr val="tx1"/>
                </a:solidFill>
                <a:latin typeface="Times New Roman" panose="02020603050405020304" pitchFamily="18" charset="0"/>
              </a:defRPr>
            </a:lvl1pPr>
            <a:lvl2pPr marL="742950" indent="-285750">
              <a:spcBef>
                <a:spcPct val="20000"/>
              </a:spcBef>
              <a:buChar char="–"/>
              <a:tabLst>
                <a:tab pos="231775" algn="l"/>
              </a:tabLst>
              <a:defRPr sz="2800">
                <a:solidFill>
                  <a:schemeClr val="tx1"/>
                </a:solidFill>
                <a:latin typeface="Times New Roman" panose="02020603050405020304" pitchFamily="18" charset="0"/>
              </a:defRPr>
            </a:lvl2pPr>
            <a:lvl3pPr marL="1143000" indent="-228600">
              <a:spcBef>
                <a:spcPct val="20000"/>
              </a:spcBef>
              <a:buChar char="•"/>
              <a:tabLst>
                <a:tab pos="231775" algn="l"/>
              </a:tabLst>
              <a:defRPr sz="2400">
                <a:solidFill>
                  <a:schemeClr val="tx1"/>
                </a:solidFill>
                <a:latin typeface="Times New Roman" panose="02020603050405020304" pitchFamily="18" charset="0"/>
              </a:defRPr>
            </a:lvl3pPr>
            <a:lvl4pPr marL="1600200" indent="-228600">
              <a:spcBef>
                <a:spcPct val="20000"/>
              </a:spcBef>
              <a:buChar char="–"/>
              <a:tabLst>
                <a:tab pos="231775" algn="l"/>
              </a:tabLst>
              <a:defRPr sz="2000">
                <a:solidFill>
                  <a:schemeClr val="tx1"/>
                </a:solidFill>
                <a:latin typeface="Times New Roman" panose="02020603050405020304" pitchFamily="18" charset="0"/>
              </a:defRPr>
            </a:lvl4pPr>
            <a:lvl5pPr marL="2057400" indent="-228600">
              <a:spcBef>
                <a:spcPct val="20000"/>
              </a:spcBef>
              <a:buChar char="»"/>
              <a:tabLst>
                <a:tab pos="2317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Sodium dodecyl sulfate (SDS) is added to denature</a:t>
            </a:r>
          </a:p>
          <a:p>
            <a:pPr eaLnBrk="1" hangingPunct="1">
              <a:spcBef>
                <a:spcPct val="0"/>
              </a:spcBef>
              <a:buFontTx/>
              <a:buNone/>
            </a:pPr>
            <a:r>
              <a:rPr lang="en-US" altLang="en-US" sz="2000" b="0">
                <a:latin typeface="Arial" panose="020B0604020202020204" pitchFamily="34" charset="0"/>
              </a:rPr>
              <a:t>	the proteins and add negative charges in proportion</a:t>
            </a:r>
          </a:p>
          <a:p>
            <a:pPr eaLnBrk="1" hangingPunct="1">
              <a:spcBef>
                <a:spcPct val="0"/>
              </a:spcBef>
              <a:buFontTx/>
              <a:buNone/>
            </a:pPr>
            <a:r>
              <a:rPr lang="en-US" altLang="en-US" sz="2000" b="0">
                <a:latin typeface="Arial" panose="020B0604020202020204" pitchFamily="34" charset="0"/>
              </a:rPr>
              <a:t>	to the protein mass (SDS-PAGE)</a:t>
            </a:r>
          </a:p>
        </p:txBody>
      </p:sp>
      <p:sp>
        <p:nvSpPr>
          <p:cNvPr id="375822" name="Text Box 5"/>
          <p:cNvSpPr txBox="1">
            <a:spLocks noChangeArrowheads="1"/>
          </p:cNvSpPr>
          <p:nvPr/>
        </p:nvSpPr>
        <p:spPr bwMode="auto">
          <a:xfrm>
            <a:off x="1143000" y="5410200"/>
            <a:ext cx="6781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231775" algn="l"/>
              </a:tabLst>
              <a:defRPr sz="3200">
                <a:solidFill>
                  <a:schemeClr val="tx1"/>
                </a:solidFill>
                <a:latin typeface="Times New Roman" panose="02020603050405020304" pitchFamily="18" charset="0"/>
              </a:defRPr>
            </a:lvl1pPr>
            <a:lvl2pPr marL="742950" indent="-285750">
              <a:spcBef>
                <a:spcPct val="20000"/>
              </a:spcBef>
              <a:buChar char="–"/>
              <a:tabLst>
                <a:tab pos="231775" algn="l"/>
              </a:tabLst>
              <a:defRPr sz="2800">
                <a:solidFill>
                  <a:schemeClr val="tx1"/>
                </a:solidFill>
                <a:latin typeface="Times New Roman" panose="02020603050405020304" pitchFamily="18" charset="0"/>
              </a:defRPr>
            </a:lvl2pPr>
            <a:lvl3pPr marL="1143000" indent="-228600">
              <a:spcBef>
                <a:spcPct val="20000"/>
              </a:spcBef>
              <a:buChar char="•"/>
              <a:tabLst>
                <a:tab pos="231775" algn="l"/>
              </a:tabLst>
              <a:defRPr sz="2400">
                <a:solidFill>
                  <a:schemeClr val="tx1"/>
                </a:solidFill>
                <a:latin typeface="Times New Roman" panose="02020603050405020304" pitchFamily="18" charset="0"/>
              </a:defRPr>
            </a:lvl3pPr>
            <a:lvl4pPr marL="1600200" indent="-228600">
              <a:spcBef>
                <a:spcPct val="20000"/>
              </a:spcBef>
              <a:buChar char="–"/>
              <a:tabLst>
                <a:tab pos="231775" algn="l"/>
              </a:tabLst>
              <a:defRPr sz="2000">
                <a:solidFill>
                  <a:schemeClr val="tx1"/>
                </a:solidFill>
                <a:latin typeface="Times New Roman" panose="02020603050405020304" pitchFamily="18" charset="0"/>
              </a:defRPr>
            </a:lvl4pPr>
            <a:lvl5pPr marL="2057400" indent="-228600">
              <a:spcBef>
                <a:spcPct val="20000"/>
              </a:spcBef>
              <a:buChar char="»"/>
              <a:tabLst>
                <a:tab pos="2317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If SDS is not added, then the gel is termed a “native” gel</a:t>
            </a:r>
          </a:p>
        </p:txBody>
      </p:sp>
      <p:sp>
        <p:nvSpPr>
          <p:cNvPr id="375823" name="Text Box 6"/>
          <p:cNvSpPr txBox="1">
            <a:spLocks noChangeArrowheads="1"/>
          </p:cNvSpPr>
          <p:nvPr/>
        </p:nvSpPr>
        <p:spPr bwMode="auto">
          <a:xfrm>
            <a:off x="1143000" y="6035675"/>
            <a:ext cx="7069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231775" algn="l"/>
              </a:tabLst>
              <a:defRPr sz="3200">
                <a:solidFill>
                  <a:schemeClr val="tx1"/>
                </a:solidFill>
                <a:latin typeface="Times New Roman" panose="02020603050405020304" pitchFamily="18" charset="0"/>
              </a:defRPr>
            </a:lvl1pPr>
            <a:lvl2pPr marL="742950" indent="-285750">
              <a:spcBef>
                <a:spcPct val="20000"/>
              </a:spcBef>
              <a:buChar char="–"/>
              <a:tabLst>
                <a:tab pos="231775" algn="l"/>
              </a:tabLst>
              <a:defRPr sz="2800">
                <a:solidFill>
                  <a:schemeClr val="tx1"/>
                </a:solidFill>
                <a:latin typeface="Times New Roman" panose="02020603050405020304" pitchFamily="18" charset="0"/>
              </a:defRPr>
            </a:lvl2pPr>
            <a:lvl3pPr marL="1143000" indent="-228600">
              <a:spcBef>
                <a:spcPct val="20000"/>
              </a:spcBef>
              <a:buChar char="•"/>
              <a:tabLst>
                <a:tab pos="231775" algn="l"/>
              </a:tabLst>
              <a:defRPr sz="2400">
                <a:solidFill>
                  <a:schemeClr val="tx1"/>
                </a:solidFill>
                <a:latin typeface="Times New Roman" panose="02020603050405020304" pitchFamily="18" charset="0"/>
              </a:defRPr>
            </a:lvl3pPr>
            <a:lvl4pPr marL="1600200" indent="-228600">
              <a:spcBef>
                <a:spcPct val="20000"/>
              </a:spcBef>
              <a:buChar char="–"/>
              <a:tabLst>
                <a:tab pos="231775" algn="l"/>
              </a:tabLst>
              <a:defRPr sz="2000">
                <a:solidFill>
                  <a:schemeClr val="tx1"/>
                </a:solidFill>
                <a:latin typeface="Times New Roman" panose="02020603050405020304" pitchFamily="18" charset="0"/>
              </a:defRPr>
            </a:lvl4pPr>
            <a:lvl5pPr marL="2057400" indent="-228600">
              <a:spcBef>
                <a:spcPct val="20000"/>
              </a:spcBef>
              <a:buChar char="»"/>
              <a:tabLst>
                <a:tab pos="2317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Porosity of gel dictates what size proteins will migrate</a:t>
            </a:r>
          </a:p>
          <a:p>
            <a:pPr eaLnBrk="1" hangingPunct="1">
              <a:spcBef>
                <a:spcPct val="0"/>
              </a:spcBef>
              <a:buFontTx/>
              <a:buNone/>
            </a:pPr>
            <a:r>
              <a:rPr lang="en-US" altLang="en-US" sz="2000" b="0">
                <a:latin typeface="Arial" panose="020B0604020202020204" pitchFamily="34" charset="0"/>
              </a:rPr>
              <a:t>	through it; determined by the polyacrylamide concentration</a:t>
            </a:r>
          </a:p>
        </p:txBody>
      </p:sp>
      <p:grpSp>
        <p:nvGrpSpPr>
          <p:cNvPr id="3" name="Group 11"/>
          <p:cNvGrpSpPr>
            <a:grpSpLocks/>
          </p:cNvGrpSpPr>
          <p:nvPr/>
        </p:nvGrpSpPr>
        <p:grpSpPr bwMode="auto">
          <a:xfrm>
            <a:off x="2819400" y="2590800"/>
            <a:ext cx="3505200" cy="2701925"/>
            <a:chOff x="1920" y="1632"/>
            <a:chExt cx="2208" cy="1702"/>
          </a:xfrm>
        </p:grpSpPr>
        <p:pic>
          <p:nvPicPr>
            <p:cNvPr id="50184" name="Picture 8" descr="http://www.bio.davidson.edu/courses/genomics/method/SDSPAGE/SDSwprote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1632"/>
              <a:ext cx="2208"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9"/>
            <p:cNvSpPr>
              <a:spLocks noChangeArrowheads="1"/>
            </p:cNvSpPr>
            <p:nvPr/>
          </p:nvSpPr>
          <p:spPr bwMode="auto">
            <a:xfrm>
              <a:off x="1920" y="1632"/>
              <a:ext cx="2208" cy="168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0">
                <a:latin typeface="Arial" panose="020B0604020202020204" pitchFamily="34" charset="0"/>
              </a:endParaRPr>
            </a:p>
          </p:txBody>
        </p:sp>
      </p:grpSp>
    </p:spTree>
    <p:extLst>
      <p:ext uri="{BB962C8B-B14F-4D97-AF65-F5344CB8AC3E}">
        <p14:creationId xmlns:p14="http://schemas.microsoft.com/office/powerpoint/2010/main" val="15931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75822"/>
                                        </p:tgtEl>
                                        <p:attrNameLst>
                                          <p:attrName>style.visibility</p:attrName>
                                        </p:attrNameLst>
                                      </p:cBhvr>
                                      <p:to>
                                        <p:strVal val="visible"/>
                                      </p:to>
                                    </p:set>
                                    <p:animEffect transition="in" filter="dissolve">
                                      <p:cBhvr>
                                        <p:cTn id="11" dur="500"/>
                                        <p:tgtEl>
                                          <p:spTgt spid="3758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75823"/>
                                        </p:tgtEl>
                                        <p:attrNameLst>
                                          <p:attrName>style.visibility</p:attrName>
                                        </p:attrNameLst>
                                      </p:cBhvr>
                                      <p:to>
                                        <p:strVal val="visible"/>
                                      </p:to>
                                    </p:set>
                                    <p:animEffect transition="in" filter="dissolve">
                                      <p:cBhvr>
                                        <p:cTn id="16" dur="500"/>
                                        <p:tgtEl>
                                          <p:spTgt spid="375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22" grpId="0"/>
      <p:bldP spid="3758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848" name="Group 16"/>
          <p:cNvGrpSpPr>
            <a:grpSpLocks/>
          </p:cNvGrpSpPr>
          <p:nvPr/>
        </p:nvGrpSpPr>
        <p:grpSpPr bwMode="auto">
          <a:xfrm>
            <a:off x="457200" y="2468563"/>
            <a:ext cx="8572500" cy="4008437"/>
            <a:chOff x="288" y="1555"/>
            <a:chExt cx="5400" cy="2525"/>
          </a:xfrm>
        </p:grpSpPr>
        <p:graphicFrame>
          <p:nvGraphicFramePr>
            <p:cNvPr id="51206" name="Object 14"/>
            <p:cNvGraphicFramePr>
              <a:graphicFrameLocks noChangeAspect="1"/>
            </p:cNvGraphicFramePr>
            <p:nvPr/>
          </p:nvGraphicFramePr>
          <p:xfrm>
            <a:off x="288" y="1914"/>
            <a:ext cx="336" cy="2154"/>
          </p:xfrm>
          <a:graphic>
            <a:graphicData uri="http://schemas.openxmlformats.org/presentationml/2006/ole">
              <mc:AlternateContent xmlns:mc="http://schemas.openxmlformats.org/markup-compatibility/2006">
                <mc:Choice xmlns:v="urn:schemas-microsoft-com:vml" Requires="v">
                  <p:oleObj spid="_x0000_s64551" name="Bitmap Image" r:id="rId3" imgW="533474" imgH="3419952" progId="Paint.Picture">
                    <p:embed/>
                  </p:oleObj>
                </mc:Choice>
                <mc:Fallback>
                  <p:oleObj name="Bitmap Image" r:id="rId3" imgW="533474" imgH="3419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914"/>
                          <a:ext cx="336" cy="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15"/>
            <p:cNvGraphicFramePr>
              <a:graphicFrameLocks noChangeAspect="1"/>
            </p:cNvGraphicFramePr>
            <p:nvPr/>
          </p:nvGraphicFramePr>
          <p:xfrm>
            <a:off x="720" y="1920"/>
            <a:ext cx="324" cy="2160"/>
          </p:xfrm>
          <a:graphic>
            <a:graphicData uri="http://schemas.openxmlformats.org/presentationml/2006/ole">
              <mc:AlternateContent xmlns:mc="http://schemas.openxmlformats.org/markup-compatibility/2006">
                <mc:Choice xmlns:v="urn:schemas-microsoft-com:vml" Requires="v">
                  <p:oleObj spid="_x0000_s64552" name="Bitmap Image" r:id="rId5" imgW="561905" imgH="3742857" progId="Paint.Picture">
                    <p:embed/>
                  </p:oleObj>
                </mc:Choice>
                <mc:Fallback>
                  <p:oleObj name="Bitmap Image" r:id="rId5" imgW="561905" imgH="374285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920"/>
                          <a:ext cx="324"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16"/>
            <p:cNvGraphicFramePr>
              <a:graphicFrameLocks noChangeAspect="1"/>
            </p:cNvGraphicFramePr>
            <p:nvPr/>
          </p:nvGraphicFramePr>
          <p:xfrm>
            <a:off x="1152" y="1920"/>
            <a:ext cx="279" cy="2160"/>
          </p:xfrm>
          <a:graphic>
            <a:graphicData uri="http://schemas.openxmlformats.org/presentationml/2006/ole">
              <mc:AlternateContent xmlns:mc="http://schemas.openxmlformats.org/markup-compatibility/2006">
                <mc:Choice xmlns:v="urn:schemas-microsoft-com:vml" Requires="v">
                  <p:oleObj spid="_x0000_s64553" name="Bitmap Image" r:id="rId7" imgW="457143" imgH="3533333" progId="Paint.Picture">
                    <p:embed/>
                  </p:oleObj>
                </mc:Choice>
                <mc:Fallback>
                  <p:oleObj name="Bitmap Image" r:id="rId7" imgW="457143" imgH="353333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 y="1920"/>
                          <a:ext cx="279"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17"/>
            <p:cNvGraphicFramePr>
              <a:graphicFrameLocks noChangeAspect="1"/>
            </p:cNvGraphicFramePr>
            <p:nvPr/>
          </p:nvGraphicFramePr>
          <p:xfrm>
            <a:off x="1584" y="1914"/>
            <a:ext cx="370" cy="2160"/>
          </p:xfrm>
          <a:graphic>
            <a:graphicData uri="http://schemas.openxmlformats.org/presentationml/2006/ole">
              <mc:AlternateContent xmlns:mc="http://schemas.openxmlformats.org/markup-compatibility/2006">
                <mc:Choice xmlns:v="urn:schemas-microsoft-com:vml" Requires="v">
                  <p:oleObj spid="_x0000_s64554" name="Bitmap Image" r:id="rId9" imgW="514422" imgH="3000000" progId="Paint.Picture">
                    <p:embed/>
                  </p:oleObj>
                </mc:Choice>
                <mc:Fallback>
                  <p:oleObj name="Bitmap Image" r:id="rId9" imgW="514422" imgH="3000000"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4" y="1914"/>
                          <a:ext cx="370"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0" name="Object 18"/>
            <p:cNvGraphicFramePr>
              <a:graphicFrameLocks noChangeAspect="1"/>
            </p:cNvGraphicFramePr>
            <p:nvPr/>
          </p:nvGraphicFramePr>
          <p:xfrm>
            <a:off x="2160" y="1914"/>
            <a:ext cx="300" cy="2148"/>
          </p:xfrm>
          <a:graphic>
            <a:graphicData uri="http://schemas.openxmlformats.org/presentationml/2006/ole">
              <mc:AlternateContent xmlns:mc="http://schemas.openxmlformats.org/markup-compatibility/2006">
                <mc:Choice xmlns:v="urn:schemas-microsoft-com:vml" Requires="v">
                  <p:oleObj spid="_x0000_s64555" name="Bitmap Image" r:id="rId11" imgW="504762" imgH="3619048" progId="Paint.Picture">
                    <p:embed/>
                  </p:oleObj>
                </mc:Choice>
                <mc:Fallback>
                  <p:oleObj name="Bitmap Image" r:id="rId11" imgW="504762" imgH="3619048"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0" y="1914"/>
                          <a:ext cx="300" cy="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19"/>
            <p:cNvGraphicFramePr>
              <a:graphicFrameLocks noChangeAspect="1"/>
            </p:cNvGraphicFramePr>
            <p:nvPr/>
          </p:nvGraphicFramePr>
          <p:xfrm>
            <a:off x="2640" y="1914"/>
            <a:ext cx="327" cy="2112"/>
          </p:xfrm>
          <a:graphic>
            <a:graphicData uri="http://schemas.openxmlformats.org/presentationml/2006/ole">
              <mc:AlternateContent xmlns:mc="http://schemas.openxmlformats.org/markup-compatibility/2006">
                <mc:Choice xmlns:v="urn:schemas-microsoft-com:vml" Requires="v">
                  <p:oleObj spid="_x0000_s64556" name="Bitmap Image" r:id="rId13" imgW="495369" imgH="3200000" progId="Paint.Picture">
                    <p:embed/>
                  </p:oleObj>
                </mc:Choice>
                <mc:Fallback>
                  <p:oleObj name="Bitmap Image" r:id="rId13" imgW="495369" imgH="3200000" progId="Paint.Picture">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0" y="1914"/>
                          <a:ext cx="327" cy="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2" name="Text Box 20"/>
            <p:cNvSpPr txBox="1">
              <a:spLocks noChangeArrowheads="1"/>
            </p:cNvSpPr>
            <p:nvPr/>
          </p:nvSpPr>
          <p:spPr bwMode="auto">
            <a:xfrm>
              <a:off x="326" y="1555"/>
              <a:ext cx="27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6%   7%   8%   9%    10%  12%</a:t>
              </a:r>
            </a:p>
          </p:txBody>
        </p:sp>
        <p:sp>
          <p:nvSpPr>
            <p:cNvPr id="51213" name="Rectangle 22"/>
            <p:cNvSpPr>
              <a:spLocks noChangeArrowheads="1"/>
            </p:cNvSpPr>
            <p:nvPr/>
          </p:nvSpPr>
          <p:spPr bwMode="auto">
            <a:xfrm>
              <a:off x="3194" y="2538"/>
              <a:ext cx="2494"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FF0000"/>
                  </a:solidFill>
                  <a:latin typeface="Arial" panose="020B0604020202020204" pitchFamily="34" charset="0"/>
                </a:rPr>
                <a:t>Std 1 = myosin (205,000 Da)</a:t>
              </a:r>
            </a:p>
            <a:p>
              <a:pPr eaLnBrk="1" hangingPunct="1">
                <a:spcBef>
                  <a:spcPct val="0"/>
                </a:spcBef>
                <a:buFontTx/>
                <a:buNone/>
              </a:pPr>
              <a:r>
                <a:rPr lang="en-US" altLang="en-US" sz="1400">
                  <a:solidFill>
                    <a:srgbClr val="FF0000"/>
                  </a:solidFill>
                  <a:latin typeface="Arial" panose="020B0604020202020204" pitchFamily="34" charset="0"/>
                </a:rPr>
                <a:t>Std 2 = </a:t>
              </a:r>
              <a:r>
                <a:rPr lang="en-US" altLang="en-US" sz="1400">
                  <a:solidFill>
                    <a:srgbClr val="FF0000"/>
                  </a:solidFill>
                  <a:latin typeface="Symbol" panose="05050102010706020507" pitchFamily="18" charset="2"/>
                </a:rPr>
                <a:t>b</a:t>
              </a:r>
              <a:r>
                <a:rPr lang="en-US" altLang="en-US" sz="1400">
                  <a:solidFill>
                    <a:srgbClr val="FF0000"/>
                  </a:solidFill>
                  <a:latin typeface="Arial" panose="020B0604020202020204" pitchFamily="34" charset="0"/>
                </a:rPr>
                <a:t>-galactosidase (116,000 Da)</a:t>
              </a:r>
            </a:p>
            <a:p>
              <a:pPr eaLnBrk="1" hangingPunct="1">
                <a:spcBef>
                  <a:spcPct val="0"/>
                </a:spcBef>
                <a:buFontTx/>
                <a:buNone/>
              </a:pPr>
              <a:r>
                <a:rPr lang="en-US" altLang="en-US" sz="1400">
                  <a:solidFill>
                    <a:srgbClr val="FF0000"/>
                  </a:solidFill>
                  <a:latin typeface="Arial" panose="020B0604020202020204" pitchFamily="34" charset="0"/>
                </a:rPr>
                <a:t>Std 3 = phosphorylase B (92,000 Da)</a:t>
              </a:r>
            </a:p>
            <a:p>
              <a:pPr eaLnBrk="1" hangingPunct="1">
                <a:spcBef>
                  <a:spcPct val="0"/>
                </a:spcBef>
                <a:buFontTx/>
                <a:buNone/>
              </a:pPr>
              <a:r>
                <a:rPr lang="en-US" altLang="en-US" sz="1400">
                  <a:solidFill>
                    <a:srgbClr val="FF0000"/>
                  </a:solidFill>
                  <a:latin typeface="Arial" panose="020B0604020202020204" pitchFamily="34" charset="0"/>
                </a:rPr>
                <a:t>Std 4 = bovine serum albumin (66,000 Da)</a:t>
              </a:r>
            </a:p>
            <a:p>
              <a:pPr eaLnBrk="1" hangingPunct="1">
                <a:spcBef>
                  <a:spcPct val="0"/>
                </a:spcBef>
                <a:buFontTx/>
                <a:buNone/>
              </a:pPr>
              <a:r>
                <a:rPr lang="en-US" altLang="en-US" sz="1400">
                  <a:solidFill>
                    <a:srgbClr val="FF0000"/>
                  </a:solidFill>
                  <a:latin typeface="Arial" panose="020B0604020202020204" pitchFamily="34" charset="0"/>
                </a:rPr>
                <a:t>Std 5 = egg albumin (45,000 Da)</a:t>
              </a:r>
            </a:p>
            <a:p>
              <a:pPr eaLnBrk="1" hangingPunct="1">
                <a:spcBef>
                  <a:spcPct val="0"/>
                </a:spcBef>
                <a:buFontTx/>
                <a:buNone/>
              </a:pPr>
              <a:r>
                <a:rPr lang="en-US" altLang="en-US" sz="1400">
                  <a:solidFill>
                    <a:srgbClr val="FF0000"/>
                  </a:solidFill>
                  <a:latin typeface="Arial" panose="020B0604020202020204" pitchFamily="34" charset="0"/>
                </a:rPr>
                <a:t>Std 6 = carbonic anhydrase (29,000 Da)</a:t>
              </a:r>
              <a:endParaRPr lang="en-US" altLang="en-US" sz="2400">
                <a:solidFill>
                  <a:srgbClr val="FF0000"/>
                </a:solidFill>
              </a:endParaRPr>
            </a:p>
          </p:txBody>
        </p:sp>
      </p:grpSp>
      <p:sp>
        <p:nvSpPr>
          <p:cNvPr id="51203" name="Text Box 24"/>
          <p:cNvSpPr txBox="1">
            <a:spLocks noChangeArrowheads="1"/>
          </p:cNvSpPr>
          <p:nvPr/>
        </p:nvSpPr>
        <p:spPr bwMode="auto">
          <a:xfrm>
            <a:off x="3810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Polyacrylamide percentage and mobility</a:t>
            </a:r>
          </a:p>
        </p:txBody>
      </p:sp>
      <p:sp>
        <p:nvSpPr>
          <p:cNvPr id="51204" name="Text Box 25"/>
          <p:cNvSpPr txBox="1">
            <a:spLocks noChangeArrowheads="1"/>
          </p:cNvSpPr>
          <p:nvPr/>
        </p:nvSpPr>
        <p:spPr bwMode="auto">
          <a:xfrm>
            <a:off x="1404051" y="762000"/>
            <a:ext cx="62041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In SDS-PAGE, proteins are denatured and separated</a:t>
            </a:r>
          </a:p>
          <a:p>
            <a:pPr algn="ctr" eaLnBrk="1" hangingPunct="1">
              <a:spcBef>
                <a:spcPct val="0"/>
              </a:spcBef>
              <a:buFontTx/>
              <a:buNone/>
            </a:pPr>
            <a:r>
              <a:rPr lang="en-US" altLang="en-US" sz="2000" b="0">
                <a:latin typeface="Arial" panose="020B0604020202020204" pitchFamily="34" charset="0"/>
              </a:rPr>
              <a:t>on the basis of their molecular weights</a:t>
            </a:r>
          </a:p>
        </p:txBody>
      </p:sp>
      <p:sp>
        <p:nvSpPr>
          <p:cNvPr id="51205" name="Text Box 26"/>
          <p:cNvSpPr txBox="1">
            <a:spLocks noChangeArrowheads="1"/>
          </p:cNvSpPr>
          <p:nvPr/>
        </p:nvSpPr>
        <p:spPr bwMode="auto">
          <a:xfrm>
            <a:off x="1484661" y="1778000"/>
            <a:ext cx="62969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pPr>
            <a:r>
              <a:rPr lang="en-US" altLang="en-US" sz="2000" b="0">
                <a:latin typeface="Arial" panose="020B0604020202020204" pitchFamily="34" charset="0"/>
              </a:rPr>
              <a:t>Negatively charged SDS denatures and coats protein,</a:t>
            </a:r>
          </a:p>
          <a:p>
            <a:pPr algn="ctr" eaLnBrk="1" hangingPunct="1">
              <a:lnSpc>
                <a:spcPct val="80000"/>
              </a:lnSpc>
              <a:buFontTx/>
              <a:buNone/>
            </a:pPr>
            <a:r>
              <a:rPr lang="en-US" altLang="en-US" sz="2000" b="0">
                <a:latin typeface="Arial" panose="020B0604020202020204" pitchFamily="34" charset="0"/>
              </a:rPr>
              <a:t>giving all proteins a similar charge-size-ratio</a:t>
            </a:r>
          </a:p>
        </p:txBody>
      </p:sp>
    </p:spTree>
    <p:extLst>
      <p:ext uri="{BB962C8B-B14F-4D97-AF65-F5344CB8AC3E}">
        <p14:creationId xmlns:p14="http://schemas.microsoft.com/office/powerpoint/2010/main" val="120954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6848"/>
                                        </p:tgtEl>
                                        <p:attrNameLst>
                                          <p:attrName>style.visibility</p:attrName>
                                        </p:attrNameLst>
                                      </p:cBhvr>
                                      <p:to>
                                        <p:strVal val="visible"/>
                                      </p:to>
                                    </p:set>
                                    <p:animEffect transition="in" filter="dissolve">
                                      <p:cBhvr>
                                        <p:cTn id="7" dur="500"/>
                                        <p:tgtEl>
                                          <p:spTgt spid="376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Native gels</a:t>
            </a:r>
          </a:p>
        </p:txBody>
      </p:sp>
      <p:sp>
        <p:nvSpPr>
          <p:cNvPr id="52227" name="Text Box 3"/>
          <p:cNvSpPr txBox="1">
            <a:spLocks noChangeArrowheads="1"/>
          </p:cNvSpPr>
          <p:nvPr/>
        </p:nvSpPr>
        <p:spPr bwMode="auto">
          <a:xfrm>
            <a:off x="1385805" y="990600"/>
            <a:ext cx="65501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In a native (non-denaturing) gel, no SDS is added; the</a:t>
            </a:r>
          </a:p>
          <a:p>
            <a:pPr algn="ctr" eaLnBrk="1" hangingPunct="1">
              <a:spcBef>
                <a:spcPct val="0"/>
              </a:spcBef>
              <a:buFontTx/>
              <a:buNone/>
            </a:pPr>
            <a:r>
              <a:rPr lang="en-US" altLang="en-US" sz="2000" b="0">
                <a:latin typeface="Arial" panose="020B0604020202020204" pitchFamily="34" charset="0"/>
              </a:rPr>
              <a:t>proteins separate on the basis of charge and size/shape</a:t>
            </a:r>
          </a:p>
        </p:txBody>
      </p:sp>
      <p:sp>
        <p:nvSpPr>
          <p:cNvPr id="52228" name="Text Box 4"/>
          <p:cNvSpPr txBox="1">
            <a:spLocks noChangeArrowheads="1"/>
          </p:cNvSpPr>
          <p:nvPr/>
        </p:nvSpPr>
        <p:spPr bwMode="auto">
          <a:xfrm>
            <a:off x="1503002" y="2085975"/>
            <a:ext cx="62792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solidFill>
                  <a:srgbClr val="0000FF"/>
                </a:solidFill>
                <a:latin typeface="Arial" panose="020B0604020202020204" pitchFamily="34" charset="0"/>
              </a:rPr>
              <a:t>Proteins in a native gel do not necessarily</a:t>
            </a:r>
          </a:p>
          <a:p>
            <a:pPr algn="ctr" eaLnBrk="1" hangingPunct="1">
              <a:spcBef>
                <a:spcPct val="0"/>
              </a:spcBef>
              <a:buFontTx/>
              <a:buNone/>
            </a:pPr>
            <a:r>
              <a:rPr lang="en-US" altLang="en-US" sz="2000" b="0">
                <a:solidFill>
                  <a:srgbClr val="0000FF"/>
                </a:solidFill>
                <a:latin typeface="Arial" panose="020B0604020202020204" pitchFamily="34" charset="0"/>
              </a:rPr>
              <a:t>separate strictly on the basis of their molecular weight</a:t>
            </a:r>
          </a:p>
        </p:txBody>
      </p:sp>
      <p:pic>
        <p:nvPicPr>
          <p:cNvPr id="52229" name="Picture 6" descr="protein-DNA native 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86100"/>
            <a:ext cx="38481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3"/>
          <p:cNvSpPr txBox="1">
            <a:spLocks noChangeArrowheads="1"/>
          </p:cNvSpPr>
          <p:nvPr/>
        </p:nvSpPr>
        <p:spPr bwMode="auto">
          <a:xfrm>
            <a:off x="5410200" y="4022725"/>
            <a:ext cx="2654300" cy="1006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Here, protein-DNA interaction is</a:t>
            </a:r>
          </a:p>
          <a:p>
            <a:pPr algn="ctr" eaLnBrk="1" hangingPunct="1">
              <a:spcBef>
                <a:spcPct val="0"/>
              </a:spcBef>
              <a:buFontTx/>
              <a:buNone/>
            </a:pPr>
            <a:r>
              <a:rPr lang="en-US" altLang="en-US" sz="2000" b="0">
                <a:latin typeface="Arial" panose="020B0604020202020204" pitchFamily="34" charset="0"/>
              </a:rPr>
              <a:t>maintained in gel</a:t>
            </a:r>
          </a:p>
        </p:txBody>
      </p:sp>
      <p:sp>
        <p:nvSpPr>
          <p:cNvPr id="52231" name="Line 8"/>
          <p:cNvSpPr>
            <a:spLocks noChangeShapeType="1"/>
          </p:cNvSpPr>
          <p:nvPr/>
        </p:nvSpPr>
        <p:spPr bwMode="auto">
          <a:xfrm flipH="1">
            <a:off x="4572000" y="4419600"/>
            <a:ext cx="381000" cy="0"/>
          </a:xfrm>
          <a:prstGeom prst="line">
            <a:avLst/>
          </a:prstGeom>
          <a:noFill/>
          <a:ln w="19050">
            <a:solidFill>
              <a:srgbClr val="BC9A0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76624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6"/>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Visualizing proteins in acrylamide gels</a:t>
            </a:r>
          </a:p>
        </p:txBody>
      </p:sp>
      <p:pic>
        <p:nvPicPr>
          <p:cNvPr id="53251" name="Picture 1028" descr="http://www.lclark.edu/~bkbaxter/Bio312%20web/week_12_gelandblot/week_12_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4191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031"/>
          <p:cNvSpPr txBox="1">
            <a:spLocks noChangeArrowheads="1"/>
          </p:cNvSpPr>
          <p:nvPr/>
        </p:nvSpPr>
        <p:spPr bwMode="auto">
          <a:xfrm>
            <a:off x="685800" y="762000"/>
            <a:ext cx="7391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3892550" algn="l"/>
              </a:tabLst>
              <a:defRPr sz="3200">
                <a:solidFill>
                  <a:schemeClr val="tx1"/>
                </a:solidFill>
                <a:latin typeface="Times New Roman" panose="02020603050405020304" pitchFamily="18" charset="0"/>
              </a:defRPr>
            </a:lvl1pPr>
            <a:lvl2pPr marL="742950" indent="-285750">
              <a:spcBef>
                <a:spcPct val="20000"/>
              </a:spcBef>
              <a:buChar char="–"/>
              <a:tabLst>
                <a:tab pos="3892550" algn="l"/>
              </a:tabLst>
              <a:defRPr sz="2800">
                <a:solidFill>
                  <a:schemeClr val="tx1"/>
                </a:solidFill>
                <a:latin typeface="Times New Roman" panose="02020603050405020304" pitchFamily="18" charset="0"/>
              </a:defRPr>
            </a:lvl2pPr>
            <a:lvl3pPr marL="1143000" indent="-228600">
              <a:spcBef>
                <a:spcPct val="20000"/>
              </a:spcBef>
              <a:buChar char="•"/>
              <a:tabLst>
                <a:tab pos="3892550" algn="l"/>
              </a:tabLst>
              <a:defRPr sz="2400">
                <a:solidFill>
                  <a:schemeClr val="tx1"/>
                </a:solidFill>
                <a:latin typeface="Times New Roman" panose="02020603050405020304" pitchFamily="18" charset="0"/>
              </a:defRPr>
            </a:lvl3pPr>
            <a:lvl4pPr marL="1600200" indent="-228600">
              <a:spcBef>
                <a:spcPct val="20000"/>
              </a:spcBef>
              <a:buChar char="–"/>
              <a:tabLst>
                <a:tab pos="3892550" algn="l"/>
              </a:tabLst>
              <a:defRPr sz="2000">
                <a:solidFill>
                  <a:schemeClr val="tx1"/>
                </a:solidFill>
                <a:latin typeface="Times New Roman" panose="02020603050405020304" pitchFamily="18" charset="0"/>
              </a:defRPr>
            </a:lvl4pPr>
            <a:lvl5pPr marL="2057400" indent="-228600">
              <a:spcBef>
                <a:spcPct val="20000"/>
              </a:spcBef>
              <a:buChar char="»"/>
              <a:tabLst>
                <a:tab pos="38925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8925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8925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8925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892550"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Coomassie Brilliant Blue</a:t>
            </a:r>
            <a:r>
              <a:rPr lang="en-US" altLang="en-US" sz="2000" b="0">
                <a:latin typeface="Arial" panose="020B0604020202020204" pitchFamily="34" charset="0"/>
              </a:rPr>
              <a:t>: 	50-100 ng protein per band</a:t>
            </a:r>
          </a:p>
          <a:p>
            <a:pPr eaLnBrk="1" hangingPunct="1">
              <a:spcBef>
                <a:spcPct val="0"/>
              </a:spcBef>
              <a:buFontTx/>
              <a:buNone/>
            </a:pPr>
            <a:r>
              <a:rPr lang="en-US" altLang="en-US" sz="2000" b="0">
                <a:solidFill>
                  <a:srgbClr val="BC9A05"/>
                </a:solidFill>
                <a:latin typeface="Arial" panose="020B0604020202020204" pitchFamily="34" charset="0"/>
              </a:rPr>
              <a:t>Silver stain:</a:t>
            </a:r>
            <a:r>
              <a:rPr lang="en-US" altLang="en-US" sz="2000" b="0">
                <a:latin typeface="Arial" panose="020B0604020202020204" pitchFamily="34" charset="0"/>
              </a:rPr>
              <a:t>	~10 ng protein per band</a:t>
            </a:r>
          </a:p>
          <a:p>
            <a:pPr eaLnBrk="1" hangingPunct="1">
              <a:spcBef>
                <a:spcPct val="0"/>
              </a:spcBef>
              <a:buFontTx/>
              <a:buNone/>
            </a:pPr>
            <a:r>
              <a:rPr lang="en-US" altLang="en-US" sz="2000" b="0">
                <a:solidFill>
                  <a:srgbClr val="FF0000"/>
                </a:solidFill>
                <a:latin typeface="Arial" panose="020B0604020202020204" pitchFamily="34" charset="0"/>
              </a:rPr>
              <a:t>SYPRO Ruby stain:</a:t>
            </a:r>
            <a:r>
              <a:rPr lang="en-US" altLang="en-US" sz="2000" b="0">
                <a:latin typeface="Arial" panose="020B0604020202020204" pitchFamily="34" charset="0"/>
              </a:rPr>
              <a:t>	~2-4 ng protein per band</a:t>
            </a:r>
          </a:p>
        </p:txBody>
      </p:sp>
      <p:sp>
        <p:nvSpPr>
          <p:cNvPr id="49160" name="Text Box 1032"/>
          <p:cNvSpPr txBox="1">
            <a:spLocks noChangeArrowheads="1"/>
          </p:cNvSpPr>
          <p:nvPr/>
        </p:nvSpPr>
        <p:spPr bwMode="auto">
          <a:xfrm>
            <a:off x="1529042" y="5041900"/>
            <a:ext cx="59827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Commassie dye binds to basic and aromatic amino</a:t>
            </a:r>
          </a:p>
          <a:p>
            <a:pPr algn="ctr" eaLnBrk="1" hangingPunct="1">
              <a:spcBef>
                <a:spcPct val="0"/>
              </a:spcBef>
              <a:buFontTx/>
              <a:buNone/>
            </a:pPr>
            <a:r>
              <a:rPr lang="en-US" altLang="en-US" sz="2000" b="0">
                <a:latin typeface="Arial" panose="020B0604020202020204" pitchFamily="34" charset="0"/>
              </a:rPr>
              <a:t>acid residues (Lys, Arg, His, Phe, Tyr, Trp)</a:t>
            </a:r>
          </a:p>
        </p:txBody>
      </p:sp>
      <p:sp>
        <p:nvSpPr>
          <p:cNvPr id="53254" name="Text Box 1037"/>
          <p:cNvSpPr txBox="1">
            <a:spLocks noChangeArrowheads="1"/>
          </p:cNvSpPr>
          <p:nvPr/>
        </p:nvSpPr>
        <p:spPr bwMode="auto">
          <a:xfrm>
            <a:off x="5016500" y="4406900"/>
            <a:ext cx="3736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Coomassie Brilliant Blue R-250</a:t>
            </a:r>
          </a:p>
        </p:txBody>
      </p:sp>
      <p:sp>
        <p:nvSpPr>
          <p:cNvPr id="2" name="Text Box 1032"/>
          <p:cNvSpPr txBox="1">
            <a:spLocks noChangeArrowheads="1"/>
          </p:cNvSpPr>
          <p:nvPr/>
        </p:nvSpPr>
        <p:spPr bwMode="auto">
          <a:xfrm>
            <a:off x="1195618" y="5984875"/>
            <a:ext cx="66495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Presence of acid (AcOH) enhances interaction of the dye</a:t>
            </a:r>
          </a:p>
          <a:p>
            <a:pPr algn="ctr" eaLnBrk="1" hangingPunct="1">
              <a:spcBef>
                <a:spcPct val="0"/>
              </a:spcBef>
              <a:buFontTx/>
              <a:buNone/>
            </a:pPr>
            <a:r>
              <a:rPr lang="en-US" altLang="en-US" sz="2000" b="0">
                <a:latin typeface="Arial" panose="020B0604020202020204" pitchFamily="34" charset="0"/>
              </a:rPr>
              <a:t>with amino acid residues</a:t>
            </a:r>
          </a:p>
        </p:txBody>
      </p:sp>
      <p:graphicFrame>
        <p:nvGraphicFramePr>
          <p:cNvPr id="53256" name="Object 16"/>
          <p:cNvGraphicFramePr>
            <a:graphicFrameLocks noChangeAspect="1"/>
          </p:cNvGraphicFramePr>
          <p:nvPr>
            <p:extLst>
              <p:ext uri="{D42A27DB-BD31-4B8C-83A1-F6EECF244321}">
                <p14:modId xmlns:p14="http://schemas.microsoft.com/office/powerpoint/2010/main" val="93978528"/>
              </p:ext>
            </p:extLst>
          </p:nvPr>
        </p:nvGraphicFramePr>
        <p:xfrm>
          <a:off x="5199063" y="2438400"/>
          <a:ext cx="3379787" cy="1838325"/>
        </p:xfrm>
        <a:graphic>
          <a:graphicData uri="http://schemas.openxmlformats.org/presentationml/2006/ole">
            <mc:AlternateContent xmlns:mc="http://schemas.openxmlformats.org/markup-compatibility/2006">
              <mc:Choice xmlns:v="urn:schemas-microsoft-com:vml" Requires="v">
                <p:oleObj spid="_x0000_s65545" name="CS ChemDraw Drawing" r:id="rId4" imgW="3379851" imgH="1837741" progId="ChemDraw.Document.6.0">
                  <p:embed/>
                </p:oleObj>
              </mc:Choice>
              <mc:Fallback>
                <p:oleObj name="CS ChemDraw Drawing" r:id="rId4" imgW="3379851" imgH="1837741"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063" y="2438400"/>
                        <a:ext cx="3379787"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0353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Visualizing proteins in acrylamide gels</a:t>
            </a:r>
          </a:p>
        </p:txBody>
      </p:sp>
      <p:sp>
        <p:nvSpPr>
          <p:cNvPr id="54275" name="Text Box 5"/>
          <p:cNvSpPr txBox="1">
            <a:spLocks noChangeArrowheads="1"/>
          </p:cNvSpPr>
          <p:nvPr/>
        </p:nvSpPr>
        <p:spPr bwMode="auto">
          <a:xfrm>
            <a:off x="1806422" y="914400"/>
            <a:ext cx="55533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solidFill>
                  <a:srgbClr val="BC9A05"/>
                </a:solidFill>
                <a:latin typeface="Arial" panose="020B0604020202020204" pitchFamily="34" charset="0"/>
              </a:rPr>
              <a:t>Silver stain:</a:t>
            </a:r>
            <a:r>
              <a:rPr lang="en-US" altLang="en-US" sz="2000" b="0">
                <a:latin typeface="Arial" panose="020B0604020202020204" pitchFamily="34" charset="0"/>
              </a:rPr>
              <a:t> Interaction of Ag</a:t>
            </a:r>
            <a:r>
              <a:rPr lang="en-US" altLang="en-US" sz="2000" b="0" baseline="30000">
                <a:latin typeface="Arial" panose="020B0604020202020204" pitchFamily="34" charset="0"/>
              </a:rPr>
              <a:t>+</a:t>
            </a:r>
            <a:r>
              <a:rPr lang="en-US" altLang="en-US" sz="2000" b="0">
                <a:latin typeface="Arial" panose="020B0604020202020204" pitchFamily="34" charset="0"/>
              </a:rPr>
              <a:t> with charged and</a:t>
            </a:r>
          </a:p>
          <a:p>
            <a:pPr algn="ctr" eaLnBrk="1" hangingPunct="1">
              <a:spcBef>
                <a:spcPct val="0"/>
              </a:spcBef>
              <a:buFontTx/>
              <a:buNone/>
            </a:pPr>
            <a:r>
              <a:rPr lang="en-US" altLang="en-US" sz="2000" b="0">
                <a:latin typeface="Arial" panose="020B0604020202020204" pitchFamily="34" charset="0"/>
              </a:rPr>
              <a:t>S-containing amino acids;</a:t>
            </a:r>
          </a:p>
          <a:p>
            <a:pPr algn="ctr" eaLnBrk="1" hangingPunct="1">
              <a:spcBef>
                <a:spcPct val="0"/>
              </a:spcBef>
              <a:buFontTx/>
              <a:buNone/>
            </a:pPr>
            <a:r>
              <a:rPr lang="en-US" altLang="en-US" sz="2000" b="0">
                <a:latin typeface="Arial" panose="020B0604020202020204" pitchFamily="34" charset="0"/>
              </a:rPr>
              <a:t>Ag</a:t>
            </a:r>
            <a:r>
              <a:rPr lang="en-US" altLang="en-US" sz="2000" b="0" baseline="30000">
                <a:latin typeface="Arial" panose="020B0604020202020204" pitchFamily="34" charset="0"/>
              </a:rPr>
              <a:t>+</a:t>
            </a:r>
            <a:r>
              <a:rPr lang="en-US" altLang="en-US" sz="2000" b="0">
                <a:latin typeface="Arial" panose="020B0604020202020204" pitchFamily="34" charset="0"/>
              </a:rPr>
              <a:t> is then reduced to metallic Ag.</a:t>
            </a:r>
          </a:p>
        </p:txBody>
      </p:sp>
      <p:sp>
        <p:nvSpPr>
          <p:cNvPr id="379908" name="Text Box 6"/>
          <p:cNvSpPr txBox="1">
            <a:spLocks noChangeArrowheads="1"/>
          </p:cNvSpPr>
          <p:nvPr/>
        </p:nvSpPr>
        <p:spPr bwMode="auto">
          <a:xfrm>
            <a:off x="1366112" y="5638800"/>
            <a:ext cx="6354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solidFill>
                  <a:srgbClr val="BC9A05"/>
                </a:solidFill>
                <a:latin typeface="Arial" panose="020B0604020202020204" pitchFamily="34" charset="0"/>
              </a:rPr>
              <a:t>This staining technique is extremely sensitive to subtle</a:t>
            </a:r>
          </a:p>
          <a:p>
            <a:pPr algn="ctr" eaLnBrk="1" hangingPunct="1">
              <a:spcBef>
                <a:spcPct val="0"/>
              </a:spcBef>
              <a:buFontTx/>
              <a:buNone/>
            </a:pPr>
            <a:r>
              <a:rPr lang="en-US" altLang="en-US" sz="2000" b="0">
                <a:solidFill>
                  <a:srgbClr val="BC9A05"/>
                </a:solidFill>
                <a:latin typeface="Arial" panose="020B0604020202020204" pitchFamily="34" charset="0"/>
              </a:rPr>
              <a:t>changes in assay protocol </a:t>
            </a:r>
            <a:r>
              <a:rPr lang="en-US" altLang="en-US" sz="2000" b="0">
                <a:solidFill>
                  <a:srgbClr val="BC9A05"/>
                </a:solidFill>
                <a:latin typeface="Symbol" panose="05050102010706020507" pitchFamily="18" charset="2"/>
              </a:rPr>
              <a:t>®</a:t>
            </a:r>
            <a:r>
              <a:rPr lang="en-US" altLang="en-US" sz="2000" b="0">
                <a:solidFill>
                  <a:srgbClr val="BC9A05"/>
                </a:solidFill>
                <a:latin typeface="Arial" panose="020B0604020202020204" pitchFamily="34" charset="0"/>
              </a:rPr>
              <a:t> inconsistent results.</a:t>
            </a:r>
          </a:p>
        </p:txBody>
      </p:sp>
      <p:pic>
        <p:nvPicPr>
          <p:cNvPr id="54277" name="Picture 8" descr="http://www.ucsf.edu/morgan/protocols/silver_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25700"/>
            <a:ext cx="5562600" cy="287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9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908"/>
                                        </p:tgtEl>
                                        <p:attrNameLst>
                                          <p:attrName>style.visibility</p:attrName>
                                        </p:attrNameLst>
                                      </p:cBhvr>
                                      <p:to>
                                        <p:strVal val="visible"/>
                                      </p:to>
                                    </p:set>
                                    <p:animEffect transition="in" filter="dissolve">
                                      <p:cBhvr>
                                        <p:cTn id="7" dur="500"/>
                                        <p:tgtEl>
                                          <p:spTgt spid="379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Visualizing proteins in acrylamide gels</a:t>
            </a:r>
          </a:p>
        </p:txBody>
      </p:sp>
      <p:sp>
        <p:nvSpPr>
          <p:cNvPr id="55299" name="Text Box 4"/>
          <p:cNvSpPr txBox="1">
            <a:spLocks noChangeArrowheads="1"/>
          </p:cNvSpPr>
          <p:nvPr/>
        </p:nvSpPr>
        <p:spPr bwMode="auto">
          <a:xfrm>
            <a:off x="288925" y="1123890"/>
            <a:ext cx="46153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FF0000"/>
                </a:solidFill>
                <a:latin typeface="Arial" panose="020B0604020202020204" pitchFamily="34" charset="0"/>
              </a:rPr>
              <a:t>SYPRO Ruby fluorescent protein stain:</a:t>
            </a:r>
          </a:p>
        </p:txBody>
      </p:sp>
      <p:sp>
        <p:nvSpPr>
          <p:cNvPr id="55300" name="Text Box 5"/>
          <p:cNvSpPr txBox="1">
            <a:spLocks noChangeArrowheads="1"/>
          </p:cNvSpPr>
          <p:nvPr/>
        </p:nvSpPr>
        <p:spPr bwMode="auto">
          <a:xfrm>
            <a:off x="1524000" y="5464314"/>
            <a:ext cx="6179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Bind </a:t>
            </a:r>
            <a:r>
              <a:rPr lang="en-US" altLang="en-US" sz="2000" b="0" i="1">
                <a:latin typeface="Arial" panose="020B0604020202020204" pitchFamily="34" charset="0"/>
              </a:rPr>
              <a:t>noncovalently</a:t>
            </a:r>
            <a:r>
              <a:rPr lang="en-US" altLang="en-US" sz="2000" b="0">
                <a:latin typeface="Arial" panose="020B0604020202020204" pitchFamily="34" charset="0"/>
              </a:rPr>
              <a:t> and do not alter protein structure;</a:t>
            </a:r>
          </a:p>
          <a:p>
            <a:pPr algn="ctr" eaLnBrk="1" hangingPunct="1">
              <a:spcBef>
                <a:spcPct val="0"/>
              </a:spcBef>
              <a:buFontTx/>
              <a:buNone/>
            </a:pPr>
            <a:r>
              <a:rPr lang="en-US" altLang="en-US" sz="2000" b="0">
                <a:latin typeface="Arial" panose="020B0604020202020204" pitchFamily="34" charset="0"/>
              </a:rPr>
              <a:t>reversible</a:t>
            </a:r>
          </a:p>
        </p:txBody>
      </p:sp>
      <p:pic>
        <p:nvPicPr>
          <p:cNvPr id="553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7912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8"/>
          <p:cNvSpPr txBox="1">
            <a:spLocks noChangeArrowheads="1"/>
          </p:cNvSpPr>
          <p:nvPr/>
        </p:nvSpPr>
        <p:spPr bwMode="auto">
          <a:xfrm>
            <a:off x="2298580" y="4778514"/>
            <a:ext cx="1797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FF0000"/>
                </a:solidFill>
                <a:latin typeface="Arial" panose="020B0604020202020204" pitchFamily="34" charset="0"/>
              </a:rPr>
              <a:t>SYPRO Ruby</a:t>
            </a:r>
          </a:p>
        </p:txBody>
      </p:sp>
      <p:sp>
        <p:nvSpPr>
          <p:cNvPr id="55303" name="Text Box 9"/>
          <p:cNvSpPr txBox="1">
            <a:spLocks noChangeArrowheads="1"/>
          </p:cNvSpPr>
          <p:nvPr/>
        </p:nvSpPr>
        <p:spPr bwMode="auto">
          <a:xfrm>
            <a:off x="5194180" y="4778514"/>
            <a:ext cx="1439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BC9A05"/>
                </a:solidFill>
                <a:latin typeface="Arial" panose="020B0604020202020204" pitchFamily="34" charset="0"/>
              </a:rPr>
              <a:t>Silver stain</a:t>
            </a:r>
          </a:p>
        </p:txBody>
      </p:sp>
      <p:sp>
        <p:nvSpPr>
          <p:cNvPr id="55304" name="Text Box 10"/>
          <p:cNvSpPr txBox="1">
            <a:spLocks noChangeArrowheads="1"/>
          </p:cNvSpPr>
          <p:nvPr/>
        </p:nvSpPr>
        <p:spPr bwMode="auto">
          <a:xfrm>
            <a:off x="304800" y="1644650"/>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FF"/>
                </a:solidFill>
                <a:latin typeface="Arial" panose="020B0604020202020204" pitchFamily="34" charset="0"/>
              </a:rPr>
              <a:t>ng of protein</a:t>
            </a:r>
          </a:p>
        </p:txBody>
      </p:sp>
      <p:sp>
        <p:nvSpPr>
          <p:cNvPr id="55305" name="Rectangle 12"/>
          <p:cNvSpPr>
            <a:spLocks noChangeArrowheads="1"/>
          </p:cNvSpPr>
          <p:nvPr/>
        </p:nvSpPr>
        <p:spPr bwMode="auto">
          <a:xfrm>
            <a:off x="2133600" y="1752600"/>
            <a:ext cx="4953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55306" name="Text Box 11"/>
          <p:cNvSpPr txBox="1">
            <a:spLocks noChangeArrowheads="1"/>
          </p:cNvSpPr>
          <p:nvPr/>
        </p:nvSpPr>
        <p:spPr bwMode="auto">
          <a:xfrm>
            <a:off x="1981200" y="1676400"/>
            <a:ext cx="2398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FF"/>
                </a:solidFill>
                <a:latin typeface="Arial" panose="020B0604020202020204" pitchFamily="34" charset="0"/>
              </a:rPr>
              <a:t>150  75  37.5  18  9  4.5  2.3</a:t>
            </a:r>
          </a:p>
        </p:txBody>
      </p:sp>
      <p:sp>
        <p:nvSpPr>
          <p:cNvPr id="55307" name="Text Box 13"/>
          <p:cNvSpPr txBox="1">
            <a:spLocks noChangeArrowheads="1"/>
          </p:cNvSpPr>
          <p:nvPr/>
        </p:nvSpPr>
        <p:spPr bwMode="auto">
          <a:xfrm>
            <a:off x="4821238" y="1676400"/>
            <a:ext cx="239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FF"/>
                </a:solidFill>
                <a:latin typeface="Arial" panose="020B0604020202020204" pitchFamily="34" charset="0"/>
              </a:rPr>
              <a:t>150  75  37.5  18  9  4.5  2.3</a:t>
            </a:r>
          </a:p>
        </p:txBody>
      </p:sp>
      <p:sp>
        <p:nvSpPr>
          <p:cNvPr id="55308" name="Line 14"/>
          <p:cNvSpPr>
            <a:spLocks noChangeShapeType="1"/>
          </p:cNvSpPr>
          <p:nvPr/>
        </p:nvSpPr>
        <p:spPr bwMode="auto">
          <a:xfrm>
            <a:off x="1695450" y="1828800"/>
            <a:ext cx="2286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02282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857250" y="1382713"/>
            <a:ext cx="52149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pic>
        <p:nvPicPr>
          <p:cNvPr id="56323" name="Picture 4" descr="http://www5.amershambiosciences.com/aptrix/upp00919.nsf/4a0f132842ea4d354a25685d0011fa04/426e86da72d38adac1256e92003e8726/WebPageBody/0.8302!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35113"/>
            <a:ext cx="579120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Visualizing proteins in acrylamide gels</a:t>
            </a:r>
          </a:p>
        </p:txBody>
      </p:sp>
      <p:sp>
        <p:nvSpPr>
          <p:cNvPr id="56325" name="Text Box 6"/>
          <p:cNvSpPr txBox="1">
            <a:spLocks noChangeArrowheads="1"/>
          </p:cNvSpPr>
          <p:nvPr/>
        </p:nvSpPr>
        <p:spPr bwMode="auto">
          <a:xfrm>
            <a:off x="152400" y="762000"/>
            <a:ext cx="2223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9900CC"/>
                </a:solidFill>
                <a:latin typeface="Arial" panose="020B0604020202020204" pitchFamily="34" charset="0"/>
              </a:rPr>
              <a:t>Deep Purple</a:t>
            </a:r>
            <a:r>
              <a:rPr lang="en-US" altLang="en-US" sz="2000" b="0" dirty="0">
                <a:latin typeface="Arial" panose="020B0604020202020204" pitchFamily="34" charset="0"/>
              </a:rPr>
              <a:t> stain</a:t>
            </a:r>
          </a:p>
        </p:txBody>
      </p:sp>
      <p:sp>
        <p:nvSpPr>
          <p:cNvPr id="56326" name="Text Box 17"/>
          <p:cNvSpPr txBox="1">
            <a:spLocks noChangeArrowheads="1"/>
          </p:cNvSpPr>
          <p:nvPr/>
        </p:nvSpPr>
        <p:spPr bwMode="auto">
          <a:xfrm>
            <a:off x="441325" y="1609725"/>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9900CC"/>
                </a:solidFill>
                <a:latin typeface="Arial" panose="020B0604020202020204" pitchFamily="34" charset="0"/>
              </a:rPr>
              <a:t>Deep Purple</a:t>
            </a:r>
          </a:p>
        </p:txBody>
      </p:sp>
      <p:sp>
        <p:nvSpPr>
          <p:cNvPr id="56327" name="Text Box 18"/>
          <p:cNvSpPr txBox="1">
            <a:spLocks noChangeArrowheads="1"/>
          </p:cNvSpPr>
          <p:nvPr/>
        </p:nvSpPr>
        <p:spPr bwMode="auto">
          <a:xfrm>
            <a:off x="466725" y="2676525"/>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panose="020B0604020202020204" pitchFamily="34" charset="0"/>
              </a:rPr>
              <a:t>SYPRO Ruby</a:t>
            </a:r>
          </a:p>
        </p:txBody>
      </p:sp>
      <p:sp>
        <p:nvSpPr>
          <p:cNvPr id="56328" name="Text Box 19"/>
          <p:cNvSpPr txBox="1">
            <a:spLocks noChangeArrowheads="1"/>
          </p:cNvSpPr>
          <p:nvPr/>
        </p:nvSpPr>
        <p:spPr bwMode="auto">
          <a:xfrm>
            <a:off x="457200" y="4257675"/>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FF0000"/>
                </a:solidFill>
                <a:latin typeface="Arial" panose="020B0604020202020204" pitchFamily="34" charset="0"/>
              </a:rPr>
              <a:t>SYPRO Ruby</a:t>
            </a:r>
          </a:p>
        </p:txBody>
      </p:sp>
      <p:sp>
        <p:nvSpPr>
          <p:cNvPr id="56329" name="Text Box 20"/>
          <p:cNvSpPr txBox="1">
            <a:spLocks noChangeArrowheads="1"/>
          </p:cNvSpPr>
          <p:nvPr/>
        </p:nvSpPr>
        <p:spPr bwMode="auto">
          <a:xfrm>
            <a:off x="438150" y="3209925"/>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9900CC"/>
                </a:solidFill>
                <a:latin typeface="Arial" panose="020B0604020202020204" pitchFamily="34" charset="0"/>
              </a:rPr>
              <a:t>Deep Purple</a:t>
            </a:r>
          </a:p>
        </p:txBody>
      </p:sp>
      <p:grpSp>
        <p:nvGrpSpPr>
          <p:cNvPr id="381974" name="Group 22"/>
          <p:cNvGrpSpPr>
            <a:grpSpLocks/>
          </p:cNvGrpSpPr>
          <p:nvPr/>
        </p:nvGrpSpPr>
        <p:grpSpPr bwMode="auto">
          <a:xfrm>
            <a:off x="1062038" y="1219200"/>
            <a:ext cx="7916863" cy="4899025"/>
            <a:chOff x="669" y="768"/>
            <a:chExt cx="4987" cy="3086"/>
          </a:xfrm>
        </p:grpSpPr>
        <p:grpSp>
          <p:nvGrpSpPr>
            <p:cNvPr id="56331" name="Group 7"/>
            <p:cNvGrpSpPr>
              <a:grpSpLocks/>
            </p:cNvGrpSpPr>
            <p:nvPr/>
          </p:nvGrpSpPr>
          <p:grpSpPr bwMode="auto">
            <a:xfrm>
              <a:off x="4128" y="768"/>
              <a:ext cx="1528" cy="2736"/>
              <a:chOff x="48" y="1488"/>
              <a:chExt cx="1528" cy="2736"/>
            </a:xfrm>
          </p:grpSpPr>
          <p:graphicFrame>
            <p:nvGraphicFramePr>
              <p:cNvPr id="56333" name="Object 8"/>
              <p:cNvGraphicFramePr>
                <a:graphicFrameLocks noChangeAspect="1"/>
              </p:cNvGraphicFramePr>
              <p:nvPr/>
            </p:nvGraphicFramePr>
            <p:xfrm>
              <a:off x="336" y="1488"/>
              <a:ext cx="1166" cy="2736"/>
            </p:xfrm>
            <a:graphic>
              <a:graphicData uri="http://schemas.openxmlformats.org/presentationml/2006/ole">
                <mc:AlternateContent xmlns:mc="http://schemas.openxmlformats.org/markup-compatibility/2006">
                  <mc:Choice xmlns:v="urn:schemas-microsoft-com:vml" Requires="v">
                    <p:oleObj spid="_x0000_s66569" name="Image" r:id="rId4" imgW="2109425" imgH="4955877" progId="Photoshop.Image.5">
                      <p:embed/>
                    </p:oleObj>
                  </mc:Choice>
                  <mc:Fallback>
                    <p:oleObj name="Image" r:id="rId4" imgW="2109425" imgH="4955877"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488"/>
                            <a:ext cx="116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4" name="Text Box 9"/>
              <p:cNvSpPr txBox="1">
                <a:spLocks noChangeArrowheads="1"/>
              </p:cNvSpPr>
              <p:nvPr/>
            </p:nvSpPr>
            <p:spPr bwMode="auto">
              <a:xfrm>
                <a:off x="916" y="1559"/>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latin typeface="Arial" panose="020B0604020202020204" pitchFamily="34" charset="0"/>
                  </a:rPr>
                  <a:t>1   cont.</a:t>
                </a:r>
              </a:p>
            </p:txBody>
          </p:sp>
          <p:sp>
            <p:nvSpPr>
              <p:cNvPr id="56335" name="Text Box 10"/>
              <p:cNvSpPr txBox="1">
                <a:spLocks noChangeArrowheads="1"/>
              </p:cNvSpPr>
              <p:nvPr/>
            </p:nvSpPr>
            <p:spPr bwMode="auto">
              <a:xfrm>
                <a:off x="84" y="369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22</a:t>
                </a:r>
              </a:p>
            </p:txBody>
          </p:sp>
          <p:sp>
            <p:nvSpPr>
              <p:cNvPr id="56336" name="Text Box 11"/>
              <p:cNvSpPr txBox="1">
                <a:spLocks noChangeArrowheads="1"/>
              </p:cNvSpPr>
              <p:nvPr/>
            </p:nvSpPr>
            <p:spPr bwMode="auto">
              <a:xfrm>
                <a:off x="94" y="340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31</a:t>
                </a:r>
              </a:p>
            </p:txBody>
          </p:sp>
          <p:sp>
            <p:nvSpPr>
              <p:cNvPr id="56337" name="Text Box 12"/>
              <p:cNvSpPr txBox="1">
                <a:spLocks noChangeArrowheads="1"/>
              </p:cNvSpPr>
              <p:nvPr/>
            </p:nvSpPr>
            <p:spPr bwMode="auto">
              <a:xfrm>
                <a:off x="86" y="309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45</a:t>
                </a:r>
              </a:p>
            </p:txBody>
          </p:sp>
          <p:sp>
            <p:nvSpPr>
              <p:cNvPr id="56338" name="Text Box 13"/>
              <p:cNvSpPr txBox="1">
                <a:spLocks noChangeArrowheads="1"/>
              </p:cNvSpPr>
              <p:nvPr/>
            </p:nvSpPr>
            <p:spPr bwMode="auto">
              <a:xfrm>
                <a:off x="96" y="285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66</a:t>
                </a:r>
              </a:p>
            </p:txBody>
          </p:sp>
          <p:sp>
            <p:nvSpPr>
              <p:cNvPr id="56339" name="Text Box 14"/>
              <p:cNvSpPr txBox="1">
                <a:spLocks noChangeArrowheads="1"/>
              </p:cNvSpPr>
              <p:nvPr/>
            </p:nvSpPr>
            <p:spPr bwMode="auto">
              <a:xfrm>
                <a:off x="94" y="264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97</a:t>
                </a:r>
              </a:p>
            </p:txBody>
          </p:sp>
          <p:sp>
            <p:nvSpPr>
              <p:cNvPr id="56340" name="Text Box 15"/>
              <p:cNvSpPr txBox="1">
                <a:spLocks noChangeArrowheads="1"/>
              </p:cNvSpPr>
              <p:nvPr/>
            </p:nvSpPr>
            <p:spPr bwMode="auto">
              <a:xfrm>
                <a:off x="56" y="2264"/>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200</a:t>
                </a:r>
              </a:p>
            </p:txBody>
          </p:sp>
          <p:sp>
            <p:nvSpPr>
              <p:cNvPr id="56341" name="Text Box 16"/>
              <p:cNvSpPr txBox="1">
                <a:spLocks noChangeArrowheads="1"/>
              </p:cNvSpPr>
              <p:nvPr/>
            </p:nvSpPr>
            <p:spPr bwMode="auto">
              <a:xfrm>
                <a:off x="48" y="2016"/>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u="sng">
                    <a:latin typeface="Arial" panose="020B0604020202020204" pitchFamily="34" charset="0"/>
                  </a:rPr>
                  <a:t>kDa</a:t>
                </a:r>
              </a:p>
            </p:txBody>
          </p:sp>
        </p:grpSp>
        <p:sp>
          <p:nvSpPr>
            <p:cNvPr id="56332" name="Text Box 21"/>
            <p:cNvSpPr txBox="1">
              <a:spLocks noChangeArrowheads="1"/>
            </p:cNvSpPr>
            <p:nvPr/>
          </p:nvSpPr>
          <p:spPr bwMode="auto">
            <a:xfrm>
              <a:off x="669" y="3408"/>
              <a:ext cx="2432" cy="446"/>
            </a:xfrm>
            <a:prstGeom prst="rect">
              <a:avLst/>
            </a:prstGeom>
            <a:solidFill>
              <a:srgbClr val="FFFFCC"/>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dirty="0">
                  <a:latin typeface="Arial" panose="020B0604020202020204" pitchFamily="34" charset="0"/>
                </a:rPr>
                <a:t>Both stains require use of an</a:t>
              </a:r>
            </a:p>
            <a:p>
              <a:pPr algn="ctr" eaLnBrk="1" hangingPunct="1">
                <a:spcBef>
                  <a:spcPct val="0"/>
                </a:spcBef>
                <a:buFontTx/>
                <a:buNone/>
              </a:pPr>
              <a:r>
                <a:rPr lang="en-US" altLang="en-US" sz="2000" b="0" dirty="0">
                  <a:latin typeface="Arial" panose="020B0604020202020204" pitchFamily="34" charset="0"/>
                </a:rPr>
                <a:t>appropriate fluorescence imager</a:t>
              </a:r>
            </a:p>
          </p:txBody>
        </p:sp>
      </p:grpSp>
    </p:spTree>
    <p:extLst>
      <p:ext uri="{BB962C8B-B14F-4D97-AF65-F5344CB8AC3E}">
        <p14:creationId xmlns:p14="http://schemas.microsoft.com/office/powerpoint/2010/main" val="4030952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1974"/>
                                        </p:tgtEl>
                                        <p:attrNameLst>
                                          <p:attrName>style.visibility</p:attrName>
                                        </p:attrNameLst>
                                      </p:cBhvr>
                                      <p:to>
                                        <p:strVal val="visible"/>
                                      </p:to>
                                    </p:set>
                                    <p:animEffect transition="in" filter="dissolve">
                                      <p:cBhvr>
                                        <p:cTn id="7" dur="500"/>
                                        <p:tgtEl>
                                          <p:spTgt spid="38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Two-dimensional gels</a:t>
            </a:r>
          </a:p>
        </p:txBody>
      </p:sp>
      <p:sp>
        <p:nvSpPr>
          <p:cNvPr id="60419" name="Text Box 3"/>
          <p:cNvSpPr txBox="1">
            <a:spLocks noChangeArrowheads="1"/>
          </p:cNvSpPr>
          <p:nvPr/>
        </p:nvSpPr>
        <p:spPr bwMode="auto">
          <a:xfrm>
            <a:off x="1082062" y="843102"/>
            <a:ext cx="6784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Obviously, with standard SDS-PAGE, some proteins might</a:t>
            </a:r>
          </a:p>
          <a:p>
            <a:pPr algn="ctr" eaLnBrk="1" hangingPunct="1">
              <a:spcBef>
                <a:spcPct val="0"/>
              </a:spcBef>
              <a:buFontTx/>
              <a:buNone/>
            </a:pPr>
            <a:r>
              <a:rPr lang="en-US" altLang="en-US" sz="2000" b="0">
                <a:latin typeface="Arial" panose="020B0604020202020204" pitchFamily="34" charset="0"/>
              </a:rPr>
              <a:t>not be resolved if they have close MW.</a:t>
            </a:r>
          </a:p>
        </p:txBody>
      </p:sp>
      <p:sp>
        <p:nvSpPr>
          <p:cNvPr id="60420" name="Text Box 4"/>
          <p:cNvSpPr txBox="1">
            <a:spLocks noChangeArrowheads="1"/>
          </p:cNvSpPr>
          <p:nvPr/>
        </p:nvSpPr>
        <p:spPr bwMode="auto">
          <a:xfrm>
            <a:off x="152400" y="1717814"/>
            <a:ext cx="67828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Two-dimensional gels can be run to achieve separation by</a:t>
            </a:r>
          </a:p>
          <a:p>
            <a:pPr eaLnBrk="1" hangingPunct="1">
              <a:spcBef>
                <a:spcPct val="0"/>
              </a:spcBef>
              <a:buFontTx/>
              <a:buNone/>
            </a:pPr>
            <a:r>
              <a:rPr lang="en-US" altLang="en-US" sz="2000" b="0">
                <a:latin typeface="Arial" panose="020B0604020202020204" pitchFamily="34" charset="0"/>
              </a:rPr>
              <a:t>	• size in one dimension</a:t>
            </a:r>
          </a:p>
          <a:p>
            <a:pPr eaLnBrk="1" hangingPunct="1">
              <a:spcBef>
                <a:spcPct val="0"/>
              </a:spcBef>
              <a:buFontTx/>
              <a:buNone/>
            </a:pPr>
            <a:r>
              <a:rPr lang="en-US" altLang="en-US" sz="2000" b="0">
                <a:latin typeface="Arial" panose="020B0604020202020204" pitchFamily="34" charset="0"/>
              </a:rPr>
              <a:t>	• isoelectric point in the other direction</a:t>
            </a:r>
          </a:p>
        </p:txBody>
      </p:sp>
      <p:sp>
        <p:nvSpPr>
          <p:cNvPr id="60421" name="Text Box 5"/>
          <p:cNvSpPr txBox="1">
            <a:spLocks noChangeArrowheads="1"/>
          </p:cNvSpPr>
          <p:nvPr/>
        </p:nvSpPr>
        <p:spPr bwMode="auto">
          <a:xfrm>
            <a:off x="152400" y="3025914"/>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9900CC"/>
                </a:solidFill>
                <a:latin typeface="Arial" panose="020B0604020202020204" pitchFamily="34" charset="0"/>
              </a:rPr>
              <a:t>Isoelectric point (pI) is the pH at which the protein has a net charge of zero </a:t>
            </a:r>
          </a:p>
        </p:txBody>
      </p:sp>
      <p:pic>
        <p:nvPicPr>
          <p:cNvPr id="60422" name="Picture 2" descr="http://www.bio.davidson.edu/courses/GENOMICS/2005/Whigham/2d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06838"/>
            <a:ext cx="264160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http://www.was.org/images/MeetingAbstract/Aqua2006_0627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6975"/>
            <a:ext cx="28606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17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76200" y="76200"/>
            <a:ext cx="906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cs typeface="Arial" panose="020B0604020202020204" pitchFamily="34" charset="0"/>
              </a:rPr>
              <a:t>Methods for determining protein concentration</a:t>
            </a:r>
          </a:p>
        </p:txBody>
      </p:sp>
      <p:sp>
        <p:nvSpPr>
          <p:cNvPr id="61443" name="Text Box 3"/>
          <p:cNvSpPr txBox="1">
            <a:spLocks noChangeArrowheads="1"/>
          </p:cNvSpPr>
          <p:nvPr/>
        </p:nvSpPr>
        <p:spPr bwMode="auto">
          <a:xfrm>
            <a:off x="1191605" y="685800"/>
            <a:ext cx="68227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Other than peptide backbone, proteins typically have little</a:t>
            </a:r>
          </a:p>
          <a:p>
            <a:pPr algn="ctr" eaLnBrk="1" hangingPunct="1">
              <a:spcBef>
                <a:spcPct val="0"/>
              </a:spcBef>
              <a:buFontTx/>
              <a:buNone/>
            </a:pPr>
            <a:r>
              <a:rPr lang="en-US" altLang="en-US" sz="2000" b="0">
                <a:latin typeface="Arial" panose="020B0604020202020204" pitchFamily="34" charset="0"/>
              </a:rPr>
              <a:t>in common – chemical properties vary with aa composition</a:t>
            </a:r>
          </a:p>
        </p:txBody>
      </p:sp>
      <p:sp>
        <p:nvSpPr>
          <p:cNvPr id="61444" name="Text Box 4"/>
          <p:cNvSpPr txBox="1">
            <a:spLocks noChangeArrowheads="1"/>
          </p:cNvSpPr>
          <p:nvPr/>
        </p:nvSpPr>
        <p:spPr bwMode="auto">
          <a:xfrm>
            <a:off x="1219200" y="1701800"/>
            <a:ext cx="65501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i="1">
                <a:solidFill>
                  <a:srgbClr val="FF00FF"/>
                </a:solidFill>
                <a:latin typeface="Arial" panose="020B0604020202020204" pitchFamily="34" charset="0"/>
              </a:rPr>
              <a:t>Lowry procedure</a:t>
            </a:r>
            <a:r>
              <a:rPr lang="en-US" altLang="en-US" sz="2000" b="0">
                <a:solidFill>
                  <a:srgbClr val="FF00FF"/>
                </a:solidFill>
                <a:latin typeface="Arial" panose="020B0604020202020204" pitchFamily="34" charset="0"/>
              </a:rPr>
              <a:t>.</a:t>
            </a:r>
            <a:r>
              <a:rPr lang="en-US" altLang="en-US" sz="2000" b="0">
                <a:latin typeface="Arial" panose="020B0604020202020204" pitchFamily="34" charset="0"/>
              </a:rPr>
              <a:t> Cu</a:t>
            </a:r>
            <a:r>
              <a:rPr lang="en-US" altLang="en-US" sz="2000" b="0" baseline="30000">
                <a:latin typeface="Arial" panose="020B0604020202020204" pitchFamily="34" charset="0"/>
              </a:rPr>
              <a:t>2+</a:t>
            </a:r>
            <a:r>
              <a:rPr lang="en-US" altLang="en-US" sz="2000" b="0">
                <a:latin typeface="Arial" panose="020B0604020202020204" pitchFamily="34" charset="0"/>
              </a:rPr>
              <a:t> along with phosphomolybdic and</a:t>
            </a:r>
          </a:p>
          <a:p>
            <a:pPr eaLnBrk="1" hangingPunct="1">
              <a:spcBef>
                <a:spcPct val="0"/>
              </a:spcBef>
              <a:buFontTx/>
              <a:buNone/>
            </a:pPr>
            <a:r>
              <a:rPr lang="en-US" altLang="en-US" sz="2000" b="0">
                <a:latin typeface="Arial" panose="020B0604020202020204" pitchFamily="34" charset="0"/>
              </a:rPr>
              <a:t>phosphotungstic acid. Cu</a:t>
            </a:r>
            <a:r>
              <a:rPr lang="en-US" altLang="en-US" sz="2000" b="0" baseline="30000">
                <a:latin typeface="Arial" panose="020B0604020202020204" pitchFamily="34" charset="0"/>
              </a:rPr>
              <a:t>2+</a:t>
            </a:r>
            <a:r>
              <a:rPr lang="en-US" altLang="en-US" sz="2000" b="0">
                <a:latin typeface="Arial" panose="020B0604020202020204" pitchFamily="34" charset="0"/>
              </a:rPr>
              <a:t> is converted to Cu</a:t>
            </a:r>
            <a:r>
              <a:rPr lang="en-US" altLang="en-US" sz="2000" b="0" baseline="30000">
                <a:latin typeface="Arial" panose="020B0604020202020204" pitchFamily="34" charset="0"/>
              </a:rPr>
              <a:t>+</a:t>
            </a:r>
            <a:r>
              <a:rPr lang="en-US" altLang="en-US" sz="2000" b="0">
                <a:latin typeface="Arial" panose="020B0604020202020204" pitchFamily="34" charset="0"/>
              </a:rPr>
              <a:t> by Cys,</a:t>
            </a:r>
          </a:p>
          <a:p>
            <a:pPr eaLnBrk="1" hangingPunct="1">
              <a:spcBef>
                <a:spcPct val="0"/>
              </a:spcBef>
              <a:buFontTx/>
              <a:buNone/>
            </a:pPr>
            <a:r>
              <a:rPr lang="en-US" altLang="en-US" sz="2000" b="0">
                <a:latin typeface="Arial" panose="020B0604020202020204" pitchFamily="34" charset="0"/>
              </a:rPr>
              <a:t>Tyr, Trp, and others. Cu</a:t>
            </a:r>
            <a:r>
              <a:rPr lang="en-US" altLang="en-US" sz="2000" b="0" baseline="30000">
                <a:latin typeface="Arial" panose="020B0604020202020204" pitchFamily="34" charset="0"/>
              </a:rPr>
              <a:t>+</a:t>
            </a:r>
            <a:r>
              <a:rPr lang="en-US" altLang="en-US" sz="2000" b="0">
                <a:latin typeface="Arial" panose="020B0604020202020204" pitchFamily="34" charset="0"/>
              </a:rPr>
              <a:t> reacts with Mo and W acids to</a:t>
            </a:r>
          </a:p>
          <a:p>
            <a:pPr eaLnBrk="1" hangingPunct="1">
              <a:spcBef>
                <a:spcPct val="0"/>
              </a:spcBef>
              <a:buFontTx/>
              <a:buNone/>
            </a:pPr>
            <a:r>
              <a:rPr lang="en-US" altLang="en-US" sz="2000" b="0">
                <a:latin typeface="Arial" panose="020B0604020202020204" pitchFamily="34" charset="0"/>
              </a:rPr>
              <a:t>give a dye.</a:t>
            </a:r>
            <a:endParaRPr lang="en-US" altLang="en-US" sz="2000" b="0" i="1">
              <a:latin typeface="Arial" panose="020B0604020202020204" pitchFamily="34" charset="0"/>
            </a:endParaRPr>
          </a:p>
        </p:txBody>
      </p:sp>
      <p:grpSp>
        <p:nvGrpSpPr>
          <p:cNvPr id="2" name="Group 15"/>
          <p:cNvGrpSpPr>
            <a:grpSpLocks/>
          </p:cNvGrpSpPr>
          <p:nvPr/>
        </p:nvGrpSpPr>
        <p:grpSpPr bwMode="auto">
          <a:xfrm>
            <a:off x="1214437" y="3340101"/>
            <a:ext cx="6405563" cy="3119438"/>
            <a:chOff x="288" y="2208"/>
            <a:chExt cx="4035" cy="1965"/>
          </a:xfrm>
        </p:grpSpPr>
        <p:sp>
          <p:nvSpPr>
            <p:cNvPr id="61446" name="Text Box 5"/>
            <p:cNvSpPr txBox="1">
              <a:spLocks noChangeArrowheads="1"/>
            </p:cNvSpPr>
            <p:nvPr/>
          </p:nvSpPr>
          <p:spPr bwMode="auto">
            <a:xfrm>
              <a:off x="288" y="2208"/>
              <a:ext cx="403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i="1">
                  <a:solidFill>
                    <a:srgbClr val="FF0000"/>
                  </a:solidFill>
                  <a:latin typeface="Arial" panose="020B0604020202020204" pitchFamily="34" charset="0"/>
                </a:rPr>
                <a:t>BCA method. </a:t>
              </a:r>
              <a:r>
                <a:rPr lang="en-US" altLang="en-US" sz="2000" b="0" i="1">
                  <a:latin typeface="Arial" panose="020B0604020202020204" pitchFamily="34" charset="0"/>
                </a:rPr>
                <a:t> </a:t>
              </a:r>
              <a:r>
                <a:rPr lang="en-US" altLang="en-US" sz="2000" b="0">
                  <a:latin typeface="Arial" panose="020B0604020202020204" pitchFamily="34" charset="0"/>
                </a:rPr>
                <a:t>Similar to Lowry, except Cu</a:t>
              </a:r>
              <a:r>
                <a:rPr lang="en-US" altLang="en-US" sz="2000" b="0" baseline="30000">
                  <a:latin typeface="Arial" panose="020B0604020202020204" pitchFamily="34" charset="0"/>
                </a:rPr>
                <a:t>+</a:t>
              </a:r>
              <a:r>
                <a:rPr lang="en-US" altLang="en-US" sz="2000" b="0">
                  <a:latin typeface="Arial" panose="020B0604020202020204" pitchFamily="34" charset="0"/>
                </a:rPr>
                <a:t> reacts with </a:t>
              </a:r>
            </a:p>
            <a:p>
              <a:pPr eaLnBrk="1" hangingPunct="1">
                <a:spcBef>
                  <a:spcPct val="0"/>
                </a:spcBef>
                <a:buFontTx/>
                <a:buNone/>
              </a:pPr>
              <a:r>
                <a:rPr lang="en-US" altLang="en-US" sz="2000" b="0">
                  <a:latin typeface="Arial" panose="020B0604020202020204" pitchFamily="34" charset="0"/>
                </a:rPr>
                <a:t>bicinchoninic acid (BCA) to form a purple complex. </a:t>
              </a:r>
              <a:endParaRPr lang="en-US" altLang="en-US" sz="2000" b="0" i="1">
                <a:latin typeface="Arial" panose="020B0604020202020204" pitchFamily="34" charset="0"/>
              </a:endParaRPr>
            </a:p>
          </p:txBody>
        </p:sp>
        <p:graphicFrame>
          <p:nvGraphicFramePr>
            <p:cNvPr id="61447" name="Object 0"/>
            <p:cNvGraphicFramePr>
              <a:graphicFrameLocks noChangeAspect="1"/>
            </p:cNvGraphicFramePr>
            <p:nvPr>
              <p:extLst>
                <p:ext uri="{D42A27DB-BD31-4B8C-83A1-F6EECF244321}">
                  <p14:modId xmlns:p14="http://schemas.microsoft.com/office/powerpoint/2010/main" val="2251657223"/>
                </p:ext>
              </p:extLst>
            </p:nvPr>
          </p:nvGraphicFramePr>
          <p:xfrm>
            <a:off x="913" y="2888"/>
            <a:ext cx="2784" cy="1019"/>
          </p:xfrm>
          <a:graphic>
            <a:graphicData uri="http://schemas.openxmlformats.org/presentationml/2006/ole">
              <mc:AlternateContent xmlns:mc="http://schemas.openxmlformats.org/markup-compatibility/2006">
                <mc:Choice xmlns:v="urn:schemas-microsoft-com:vml" Requires="v">
                  <p:oleObj spid="_x0000_s67593" name="CS ChemDraw Drawing" r:id="rId3" imgW="4102608" imgH="1501140" progId="ChemDraw.Document.6.0">
                    <p:embed/>
                  </p:oleObj>
                </mc:Choice>
                <mc:Fallback>
                  <p:oleObj name="CS ChemDraw Drawing" r:id="rId3" imgW="4102608" imgH="15011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 y="2888"/>
                          <a:ext cx="2784" cy="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8" name="Text Box 13"/>
            <p:cNvSpPr txBox="1">
              <a:spLocks noChangeArrowheads="1"/>
            </p:cNvSpPr>
            <p:nvPr/>
          </p:nvSpPr>
          <p:spPr bwMode="auto">
            <a:xfrm>
              <a:off x="1026" y="3921"/>
              <a:ext cx="4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FF0000"/>
                  </a:solidFill>
                  <a:latin typeface="Arial" panose="020B0604020202020204" pitchFamily="34" charset="0"/>
                </a:rPr>
                <a:t>BCA</a:t>
              </a:r>
            </a:p>
          </p:txBody>
        </p:sp>
        <p:sp>
          <p:nvSpPr>
            <p:cNvPr id="61449" name="Text Box 14"/>
            <p:cNvSpPr txBox="1">
              <a:spLocks noChangeArrowheads="1"/>
            </p:cNvSpPr>
            <p:nvPr/>
          </p:nvSpPr>
          <p:spPr bwMode="auto">
            <a:xfrm>
              <a:off x="2130" y="3921"/>
              <a:ext cx="1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9900CC"/>
                  </a:solidFill>
                  <a:latin typeface="Arial" panose="020B0604020202020204" pitchFamily="34" charset="0"/>
                </a:rPr>
                <a:t>BCA-Cu complex</a:t>
              </a:r>
            </a:p>
          </p:txBody>
        </p:sp>
      </p:grpSp>
    </p:spTree>
    <p:extLst>
      <p:ext uri="{BB962C8B-B14F-4D97-AF65-F5344CB8AC3E}">
        <p14:creationId xmlns:p14="http://schemas.microsoft.com/office/powerpoint/2010/main" val="1999603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301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Chemical Biology in the Literature</a:t>
            </a:r>
          </a:p>
        </p:txBody>
      </p:sp>
      <p:pic>
        <p:nvPicPr>
          <p:cNvPr id="7171" name="Picture 2" descr="Our paper annivers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2141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ACS Bio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23938"/>
            <a:ext cx="20574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4238" y="990600"/>
            <a:ext cx="21129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457200" y="437038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altLang="en-US" sz="2000" b="0" dirty="0">
                <a:latin typeface="Arial" panose="020B0604020202020204" pitchFamily="34" charset="0"/>
                <a:cs typeface="Arial" panose="020B0604020202020204" pitchFamily="34" charset="0"/>
              </a:rPr>
              <a:t>Chemical biology papers can be regularly found in journals such as Science, Nature, PNAS, JACS </a:t>
            </a:r>
            <a:r>
              <a:rPr lang="en-US" altLang="en-US" sz="2000" b="0" dirty="0" err="1">
                <a:latin typeface="Arial" panose="020B0604020202020204" pitchFamily="34" charset="0"/>
                <a:cs typeface="Arial" panose="020B0604020202020204" pitchFamily="34" charset="0"/>
              </a:rPr>
              <a:t>etc</a:t>
            </a:r>
            <a:r>
              <a:rPr lang="en-US" altLang="en-US" sz="2000" b="0" dirty="0">
                <a:latin typeface="Arial" panose="020B0604020202020204" pitchFamily="34" charset="0"/>
                <a:cs typeface="Arial" panose="020B0604020202020204" pitchFamily="34" charset="0"/>
              </a:rPr>
              <a:t> etc…</a:t>
            </a:r>
          </a:p>
          <a:p>
            <a:pPr algn="just" eaLnBrk="1" hangingPunct="1"/>
            <a:endParaRPr lang="en-US" altLang="en-US" sz="2000" b="0" dirty="0">
              <a:latin typeface="Arial" panose="020B0604020202020204" pitchFamily="34" charset="0"/>
              <a:cs typeface="Arial" panose="020B0604020202020204" pitchFamily="34" charset="0"/>
            </a:endParaRPr>
          </a:p>
          <a:p>
            <a:pPr algn="just" eaLnBrk="1" hangingPunct="1"/>
            <a:r>
              <a:rPr lang="en-US" altLang="en-US" sz="2000" b="0" dirty="0">
                <a:latin typeface="Arial" panose="020B0604020202020204" pitchFamily="34" charset="0"/>
                <a:cs typeface="Arial" panose="020B0604020202020204" pitchFamily="34" charset="0"/>
              </a:rPr>
              <a:t>There are also journals dedicated to chemical biology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4" descr="brad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75088"/>
            <a:ext cx="3821113"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2360613" y="838200"/>
            <a:ext cx="4347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solidFill>
                  <a:srgbClr val="0000FF"/>
                </a:solidFill>
                <a:latin typeface="Arial" panose="020B0604020202020204" pitchFamily="34" charset="0"/>
              </a:rPr>
              <a:t>Analysis based on dye binding</a:t>
            </a:r>
          </a:p>
        </p:txBody>
      </p:sp>
      <p:sp>
        <p:nvSpPr>
          <p:cNvPr id="62468" name="Text Box 2"/>
          <p:cNvSpPr txBox="1">
            <a:spLocks noChangeArrowheads="1"/>
          </p:cNvSpPr>
          <p:nvPr/>
        </p:nvSpPr>
        <p:spPr bwMode="auto">
          <a:xfrm>
            <a:off x="76200" y="76200"/>
            <a:ext cx="906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cs typeface="Arial" panose="020B0604020202020204" pitchFamily="34" charset="0"/>
              </a:rPr>
              <a:t>Methods for determining protein concentration</a:t>
            </a:r>
          </a:p>
        </p:txBody>
      </p:sp>
      <p:sp>
        <p:nvSpPr>
          <p:cNvPr id="62469" name="Text Box 3"/>
          <p:cNvSpPr txBox="1">
            <a:spLocks noChangeArrowheads="1"/>
          </p:cNvSpPr>
          <p:nvPr/>
        </p:nvSpPr>
        <p:spPr bwMode="auto">
          <a:xfrm>
            <a:off x="304800" y="1495425"/>
            <a:ext cx="8610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The </a:t>
            </a:r>
            <a:r>
              <a:rPr lang="en-US" altLang="en-US" sz="2000" b="0">
                <a:solidFill>
                  <a:srgbClr val="FF0000"/>
                </a:solidFill>
                <a:latin typeface="Arial" panose="020B0604020202020204" pitchFamily="34" charset="0"/>
              </a:rPr>
              <a:t>Bradford assay</a:t>
            </a:r>
            <a:r>
              <a:rPr lang="en-US" altLang="en-US" sz="2000" b="0">
                <a:latin typeface="Arial" panose="020B0604020202020204" pitchFamily="34" charset="0"/>
              </a:rPr>
              <a:t> is a rapid and reliable technique that uses the dye </a:t>
            </a:r>
            <a:r>
              <a:rPr lang="en-US" altLang="en-US" sz="2000" b="0" i="1">
                <a:solidFill>
                  <a:srgbClr val="0000FF"/>
                </a:solidFill>
                <a:latin typeface="Arial" panose="020B0604020202020204" pitchFamily="34" charset="0"/>
              </a:rPr>
              <a:t>Coomassie Brilliant Blue G-250</a:t>
            </a:r>
            <a:r>
              <a:rPr lang="en-US" altLang="en-US" sz="2000" b="0">
                <a:latin typeface="Arial" panose="020B0604020202020204" pitchFamily="34" charset="0"/>
              </a:rPr>
              <a:t>, which undergoes a change in color upon noncovalent binding to proteins. </a:t>
            </a:r>
          </a:p>
          <a:p>
            <a:pPr eaLnBrk="1" hangingPunct="1">
              <a:spcBef>
                <a:spcPct val="0"/>
              </a:spcBef>
              <a:buFontTx/>
              <a:buNone/>
            </a:pPr>
            <a:endParaRPr lang="en-US" altLang="en-US" sz="2000" b="0">
              <a:latin typeface="Arial" panose="020B0604020202020204" pitchFamily="34" charset="0"/>
            </a:endParaRPr>
          </a:p>
          <a:p>
            <a:pPr eaLnBrk="1" hangingPunct="1">
              <a:spcBef>
                <a:spcPct val="0"/>
              </a:spcBef>
              <a:buFontTx/>
              <a:buNone/>
            </a:pPr>
            <a:r>
              <a:rPr lang="en-US" altLang="en-US" sz="2000" b="0">
                <a:latin typeface="Arial" panose="020B0604020202020204" pitchFamily="34" charset="0"/>
              </a:rPr>
              <a:t>The binding is quantitative and is less sensitive to variations in the protein’s amino acid composition. </a:t>
            </a:r>
          </a:p>
          <a:p>
            <a:pPr eaLnBrk="1" hangingPunct="1">
              <a:spcBef>
                <a:spcPct val="0"/>
              </a:spcBef>
              <a:buFontTx/>
              <a:buNone/>
            </a:pPr>
            <a:endParaRPr lang="en-US" altLang="en-US" sz="2000" b="0">
              <a:latin typeface="Arial" panose="020B0604020202020204" pitchFamily="34" charset="0"/>
            </a:endParaRPr>
          </a:p>
          <a:p>
            <a:pPr eaLnBrk="1" hangingPunct="1">
              <a:spcBef>
                <a:spcPct val="0"/>
              </a:spcBef>
              <a:buFontTx/>
              <a:buNone/>
            </a:pPr>
            <a:r>
              <a:rPr lang="en-US" altLang="en-US" sz="2000" b="0">
                <a:latin typeface="Arial" panose="020B0604020202020204" pitchFamily="34" charset="0"/>
              </a:rPr>
              <a:t>The color change is easily measured by a UV-vis spectrophotometer. </a:t>
            </a:r>
          </a:p>
        </p:txBody>
      </p:sp>
      <p:pic>
        <p:nvPicPr>
          <p:cNvPr id="62470" name="Picture 13" descr="coomass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43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294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743200" y="0"/>
            <a:ext cx="337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Enzyme kinetics</a:t>
            </a:r>
          </a:p>
        </p:txBody>
      </p:sp>
      <p:sp>
        <p:nvSpPr>
          <p:cNvPr id="38915" name="Text Box 7"/>
          <p:cNvSpPr txBox="1">
            <a:spLocks noChangeArrowheads="1"/>
          </p:cNvSpPr>
          <p:nvPr/>
        </p:nvSpPr>
        <p:spPr bwMode="auto">
          <a:xfrm>
            <a:off x="1715334" y="678359"/>
            <a:ext cx="55998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 Rates at which enzymatic reactions occur</a:t>
            </a:r>
          </a:p>
          <a:p>
            <a:pPr eaLnBrk="1" hangingPunct="1">
              <a:spcBef>
                <a:spcPct val="0"/>
              </a:spcBef>
              <a:buFontTx/>
              <a:buNone/>
            </a:pPr>
            <a:r>
              <a:rPr lang="en-US" altLang="en-US" sz="2000" b="0" dirty="0">
                <a:latin typeface="Arial" panose="020B0604020202020204" pitchFamily="34" charset="0"/>
              </a:rPr>
              <a:t>• Allows us to compare enzymes, inhibitors, etc</a:t>
            </a:r>
            <a:r>
              <a:rPr lang="en-US" altLang="en-US" sz="2400" dirty="0">
                <a:latin typeface="Arial" panose="020B0604020202020204" pitchFamily="34" charset="0"/>
              </a:rPr>
              <a:t>.</a:t>
            </a:r>
          </a:p>
        </p:txBody>
      </p:sp>
      <p:sp>
        <p:nvSpPr>
          <p:cNvPr id="38916" name="Text Box 9"/>
          <p:cNvSpPr txBox="1">
            <a:spLocks noChangeArrowheads="1"/>
          </p:cNvSpPr>
          <p:nvPr/>
        </p:nvSpPr>
        <p:spPr bwMode="auto">
          <a:xfrm>
            <a:off x="999493" y="1676400"/>
            <a:ext cx="7077707"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Arial" panose="020B0604020202020204" pitchFamily="34" charset="0"/>
              </a:rPr>
              <a:t>A catalyst decreases the activation barrier for a reaction.</a:t>
            </a:r>
          </a:p>
        </p:txBody>
      </p:sp>
      <p:sp>
        <p:nvSpPr>
          <p:cNvPr id="38917" name="Text Box 10"/>
          <p:cNvSpPr txBox="1">
            <a:spLocks noChangeArrowheads="1"/>
          </p:cNvSpPr>
          <p:nvPr/>
        </p:nvSpPr>
        <p:spPr bwMode="auto">
          <a:xfrm>
            <a:off x="1166343" y="5867400"/>
            <a:ext cx="6781151" cy="70788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latin typeface="Arial" panose="020B0604020202020204" pitchFamily="34" charset="0"/>
              </a:rPr>
              <a:t>A catalyst equally accelerates the forward and reverse</a:t>
            </a:r>
          </a:p>
          <a:p>
            <a:pPr algn="ctr" eaLnBrk="1" hangingPunct="1">
              <a:spcBef>
                <a:spcPct val="0"/>
              </a:spcBef>
              <a:buFontTx/>
              <a:buNone/>
            </a:pPr>
            <a:r>
              <a:rPr lang="en-US" altLang="en-US" sz="2000" dirty="0">
                <a:latin typeface="Arial" panose="020B0604020202020204" pitchFamily="34" charset="0"/>
              </a:rPr>
              <a:t>reactions — equilibrium constants remain unchanged</a:t>
            </a:r>
          </a:p>
        </p:txBody>
      </p:sp>
      <p:pic>
        <p:nvPicPr>
          <p:cNvPr id="38918" name="Picture 7" descr="http://www.uic.edu/classes/bios/bios100/lectures/energyhump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70138"/>
            <a:ext cx="4876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The rate of reaction will increase as substrate concentration increases, eventually becoming saturated at very high concentrations of substrate.">
            <a:hlinkClick r:id="rId2" tooltip="The rate of reaction will increase as substrate concentration increases, eventually becoming saturated at very high concentrations of substrat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03337"/>
            <a:ext cx="51435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p:cNvSpPr txBox="1">
            <a:spLocks noChangeArrowheads="1"/>
          </p:cNvSpPr>
          <p:nvPr/>
        </p:nvSpPr>
        <p:spPr bwMode="auto">
          <a:xfrm>
            <a:off x="838200" y="762000"/>
            <a:ext cx="5096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An enzyme can be </a:t>
            </a:r>
            <a:r>
              <a:rPr lang="en-US" altLang="en-US" sz="2000" b="0" u="sng">
                <a:latin typeface="Arial" panose="020B0604020202020204" pitchFamily="34" charset="0"/>
              </a:rPr>
              <a:t>saturated</a:t>
            </a:r>
            <a:r>
              <a:rPr lang="en-US" altLang="en-US" sz="2000" b="0">
                <a:latin typeface="Arial" panose="020B0604020202020204" pitchFamily="34" charset="0"/>
              </a:rPr>
              <a:t> with substrate</a:t>
            </a:r>
          </a:p>
        </p:txBody>
      </p:sp>
      <p:grpSp>
        <p:nvGrpSpPr>
          <p:cNvPr id="2" name="Group 15"/>
          <p:cNvGrpSpPr>
            <a:grpSpLocks/>
          </p:cNvGrpSpPr>
          <p:nvPr/>
        </p:nvGrpSpPr>
        <p:grpSpPr bwMode="auto">
          <a:xfrm>
            <a:off x="381000" y="2819400"/>
            <a:ext cx="8047038" cy="3684588"/>
            <a:chOff x="240" y="1776"/>
            <a:chExt cx="5069" cy="2321"/>
          </a:xfrm>
        </p:grpSpPr>
        <p:pic>
          <p:nvPicPr>
            <p:cNvPr id="39946" name="Picture 8" descr="Saturation curve for an enzyme showing the relation between the concentration of substrate and rate.">
              <a:hlinkClick r:id="rId4" tooltip="Saturation curve for an enzyme showing the relation between the concentration of substrate and rat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448"/>
              <a:ext cx="2160" cy="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10"/>
            <p:cNvSpPr txBox="1">
              <a:spLocks noChangeArrowheads="1"/>
            </p:cNvSpPr>
            <p:nvPr/>
          </p:nvSpPr>
          <p:spPr bwMode="auto">
            <a:xfrm>
              <a:off x="442" y="1776"/>
              <a:ext cx="486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As the enzyme becomes saturated, the rate reaches the </a:t>
              </a:r>
            </a:p>
            <a:p>
              <a:pPr algn="ctr" eaLnBrk="1" hangingPunct="1">
                <a:spcBef>
                  <a:spcPct val="0"/>
                </a:spcBef>
                <a:buFontTx/>
                <a:buNone/>
              </a:pPr>
              <a:r>
                <a:rPr lang="en-US" altLang="en-US" sz="2000" b="0" dirty="0">
                  <a:latin typeface="Arial" panose="020B0604020202020204" pitchFamily="34" charset="0"/>
                </a:rPr>
                <a:t>maximal velocity (</a:t>
              </a:r>
              <a:r>
                <a:rPr lang="en-US" altLang="en-US" sz="2000" b="0" dirty="0" err="1">
                  <a:latin typeface="Arial" panose="020B0604020202020204" pitchFamily="34" charset="0"/>
                </a:rPr>
                <a:t>V</a:t>
              </a:r>
              <a:r>
                <a:rPr lang="en-US" altLang="en-US" sz="2000" b="0" baseline="-25000" dirty="0" err="1">
                  <a:latin typeface="Arial" panose="020B0604020202020204" pitchFamily="34" charset="0"/>
                </a:rPr>
                <a:t>max</a:t>
              </a:r>
              <a:r>
                <a:rPr lang="en-US" altLang="en-US" sz="2000" b="0" dirty="0">
                  <a:latin typeface="Arial" panose="020B0604020202020204" pitchFamily="34" charset="0"/>
                </a:rPr>
                <a:t>), expressed in product formed per time</a:t>
              </a:r>
            </a:p>
          </p:txBody>
        </p:sp>
      </p:grpSp>
      <p:grpSp>
        <p:nvGrpSpPr>
          <p:cNvPr id="3" name="Group 16"/>
          <p:cNvGrpSpPr>
            <a:grpSpLocks/>
          </p:cNvGrpSpPr>
          <p:nvPr/>
        </p:nvGrpSpPr>
        <p:grpSpPr bwMode="auto">
          <a:xfrm>
            <a:off x="4191000" y="4038600"/>
            <a:ext cx="4079875" cy="1546225"/>
            <a:chOff x="2640" y="2544"/>
            <a:chExt cx="2570" cy="974"/>
          </a:xfrm>
        </p:grpSpPr>
        <p:sp>
          <p:nvSpPr>
            <p:cNvPr id="39944" name="Text Box 11"/>
            <p:cNvSpPr txBox="1">
              <a:spLocks noChangeArrowheads="1"/>
            </p:cNvSpPr>
            <p:nvPr/>
          </p:nvSpPr>
          <p:spPr bwMode="auto">
            <a:xfrm>
              <a:off x="2744" y="3072"/>
              <a:ext cx="24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i="1">
                  <a:latin typeface="Arial" panose="020B0604020202020204" pitchFamily="34" charset="0"/>
                </a:rPr>
                <a:t>K</a:t>
              </a:r>
              <a:r>
                <a:rPr lang="en-US" altLang="en-US" sz="2000" b="0" baseline="-25000">
                  <a:latin typeface="Arial" panose="020B0604020202020204" pitchFamily="34" charset="0"/>
                </a:rPr>
                <a:t>M</a:t>
              </a:r>
              <a:r>
                <a:rPr lang="en-US" altLang="en-US" sz="2000" b="0">
                  <a:latin typeface="Arial" panose="020B0604020202020204" pitchFamily="34" charset="0"/>
                </a:rPr>
                <a:t> is the substrate concentration</a:t>
              </a:r>
            </a:p>
            <a:p>
              <a:pPr algn="ctr" eaLnBrk="1" hangingPunct="1">
                <a:spcBef>
                  <a:spcPct val="0"/>
                </a:spcBef>
                <a:buFontTx/>
                <a:buNone/>
              </a:pPr>
              <a:r>
                <a:rPr lang="en-US" altLang="en-US" sz="2000" b="0">
                  <a:latin typeface="Arial" panose="020B0604020202020204" pitchFamily="34" charset="0"/>
                </a:rPr>
                <a:t>at which the rate is half of V</a:t>
              </a:r>
              <a:r>
                <a:rPr lang="en-US" altLang="en-US" sz="2000" b="0" baseline="-25000">
                  <a:latin typeface="Arial" panose="020B0604020202020204" pitchFamily="34" charset="0"/>
                </a:rPr>
                <a:t>max</a:t>
              </a:r>
            </a:p>
          </p:txBody>
        </p:sp>
        <p:sp>
          <p:nvSpPr>
            <p:cNvPr id="39945" name="Text Box 12"/>
            <p:cNvSpPr txBox="1">
              <a:spLocks noChangeArrowheads="1"/>
            </p:cNvSpPr>
            <p:nvPr/>
          </p:nvSpPr>
          <p:spPr bwMode="auto">
            <a:xfrm>
              <a:off x="2640" y="2544"/>
              <a:ext cx="25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i="1">
                  <a:latin typeface="Arial" panose="020B0604020202020204" pitchFamily="34" charset="0"/>
                </a:rPr>
                <a:t>k</a:t>
              </a:r>
              <a:r>
                <a:rPr lang="en-US" altLang="en-US" sz="2000" b="0" baseline="-25000">
                  <a:latin typeface="Arial" panose="020B0604020202020204" pitchFamily="34" charset="0"/>
                </a:rPr>
                <a:t>cat</a:t>
              </a:r>
              <a:r>
                <a:rPr lang="en-US" altLang="en-US" sz="2000" b="0">
                  <a:latin typeface="Arial" panose="020B0604020202020204" pitchFamily="34" charset="0"/>
                </a:rPr>
                <a:t> = V</a:t>
              </a:r>
              <a:r>
                <a:rPr lang="en-US" altLang="en-US" sz="2000" b="0" baseline="-25000">
                  <a:latin typeface="Arial" panose="020B0604020202020204" pitchFamily="34" charset="0"/>
                </a:rPr>
                <a:t>max</a:t>
              </a:r>
              <a:r>
                <a:rPr lang="en-US" altLang="en-US" sz="2000" b="0">
                  <a:latin typeface="Arial" panose="020B0604020202020204" pitchFamily="34" charset="0"/>
                </a:rPr>
                <a:t>/[enzyme sites]</a:t>
              </a:r>
            </a:p>
          </p:txBody>
        </p:sp>
      </p:grpSp>
      <p:pic>
        <p:nvPicPr>
          <p:cNvPr id="39942" name="Picture 14" descr="Single-substrate mechanism for an enzyme reaction. k1, k-1 and k2 are the rate constants for the individual steps.">
            <a:hlinkClick r:id="rId6" tooltip="Single-substrate mechanism for an enzyme reaction. k1, k-1 and k2 are the rate constants for the individual step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617662"/>
            <a:ext cx="266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2"/>
          <p:cNvSpPr txBox="1">
            <a:spLocks noChangeArrowheads="1"/>
          </p:cNvSpPr>
          <p:nvPr/>
        </p:nvSpPr>
        <p:spPr bwMode="auto">
          <a:xfrm>
            <a:off x="2743200" y="0"/>
            <a:ext cx="337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Enzyme kinetics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836613"/>
            <a:ext cx="5745163" cy="432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6613"/>
            <a:ext cx="5929313" cy="450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6921500" y="1978025"/>
            <a:ext cx="199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a:solidFill>
                  <a:srgbClr val="0000CC"/>
                </a:solidFill>
              </a:rPr>
              <a:t>Catalytic proficiency</a:t>
            </a:r>
            <a:endParaRPr lang="en-US" altLang="en-US" sz="1400">
              <a:solidFill>
                <a:srgbClr val="0000CC"/>
              </a:solidFill>
            </a:endParaRPr>
          </a:p>
        </p:txBody>
      </p:sp>
      <p:sp>
        <p:nvSpPr>
          <p:cNvPr id="9" name="Rectangle 8"/>
          <p:cNvSpPr>
            <a:spLocks noChangeArrowheads="1"/>
          </p:cNvSpPr>
          <p:nvPr/>
        </p:nvSpPr>
        <p:spPr bwMode="auto">
          <a:xfrm>
            <a:off x="6934200" y="3503613"/>
            <a:ext cx="1846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dirty="0">
                <a:solidFill>
                  <a:srgbClr val="0000CC"/>
                </a:solidFill>
              </a:rPr>
              <a:t>Catalytic efficiency</a:t>
            </a:r>
            <a:endParaRPr lang="en-US" altLang="en-US" sz="1400" dirty="0">
              <a:solidFill>
                <a:srgbClr val="0000CC"/>
              </a:solidFill>
            </a:endParaRPr>
          </a:p>
        </p:txBody>
      </p:sp>
      <p:sp>
        <p:nvSpPr>
          <p:cNvPr id="40966" name="Text Box 2"/>
          <p:cNvSpPr txBox="1">
            <a:spLocks noChangeArrowheads="1"/>
          </p:cNvSpPr>
          <p:nvPr/>
        </p:nvSpPr>
        <p:spPr bwMode="auto">
          <a:xfrm>
            <a:off x="1641475" y="0"/>
            <a:ext cx="590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Important Kinetic Parameters</a:t>
            </a:r>
          </a:p>
        </p:txBody>
      </p:sp>
      <p:sp>
        <p:nvSpPr>
          <p:cNvPr id="40967" name="Rectangle 10"/>
          <p:cNvSpPr>
            <a:spLocks noChangeArrowheads="1"/>
          </p:cNvSpPr>
          <p:nvPr/>
        </p:nvSpPr>
        <p:spPr bwMode="auto">
          <a:xfrm>
            <a:off x="152400" y="5591175"/>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2000" b="0" dirty="0">
                <a:latin typeface="Arial" panose="020B0604020202020204" pitchFamily="34" charset="0"/>
              </a:rPr>
              <a:t>The catalytic efficiency allows one to compare the activity of enzymes in a meaningful manner</a:t>
            </a:r>
            <a:endParaRPr lang="en-US" altLang="en-US" sz="2000" b="0" baseline="-250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743200" y="47263"/>
            <a:ext cx="3714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Enzyme </a:t>
            </a:r>
            <a:r>
              <a:rPr lang="en-US" altLang="en-US" dirty="0" smtClean="0">
                <a:latin typeface="Arial" panose="020B0604020202020204" pitchFamily="34" charset="0"/>
                <a:cs typeface="Arial" panose="020B0604020202020204" pitchFamily="34" charset="0"/>
              </a:rPr>
              <a:t>inhibitors</a:t>
            </a:r>
            <a:endParaRPr lang="en-US" altLang="en-US" dirty="0">
              <a:latin typeface="Arial" panose="020B0604020202020204" pitchFamily="34" charset="0"/>
              <a:cs typeface="Arial" panose="020B0604020202020204" pitchFamily="34" charset="0"/>
            </a:endParaRPr>
          </a:p>
        </p:txBody>
      </p:sp>
      <p:sp>
        <p:nvSpPr>
          <p:cNvPr id="41987" name="Text Box 11"/>
          <p:cNvSpPr txBox="1">
            <a:spLocks noChangeArrowheads="1"/>
          </p:cNvSpPr>
          <p:nvPr/>
        </p:nvSpPr>
        <p:spPr bwMode="auto">
          <a:xfrm>
            <a:off x="215900" y="921603"/>
            <a:ext cx="8623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b="0" dirty="0">
                <a:solidFill>
                  <a:srgbClr val="FF0000"/>
                </a:solidFill>
                <a:latin typeface="Arial" panose="020B0604020202020204" pitchFamily="34" charset="0"/>
              </a:rPr>
              <a:t>Reversible</a:t>
            </a:r>
            <a:r>
              <a:rPr lang="en-US" altLang="en-US" sz="2400" b="0" dirty="0">
                <a:solidFill>
                  <a:srgbClr val="A50021"/>
                </a:solidFill>
                <a:latin typeface="Arial" panose="020B0604020202020204" pitchFamily="34" charset="0"/>
              </a:rPr>
              <a:t> </a:t>
            </a:r>
            <a:r>
              <a:rPr lang="en-US" altLang="en-US" sz="2400" b="0" dirty="0">
                <a:latin typeface="Arial" panose="020B0604020202020204" pitchFamily="34" charset="0"/>
              </a:rPr>
              <a:t>inhibitor: removal of inhibitor </a:t>
            </a:r>
            <a:r>
              <a:rPr lang="en-US" altLang="en-US" sz="2400" b="0" dirty="0" smtClean="0">
                <a:latin typeface="Arial" panose="020B0604020202020204" pitchFamily="34" charset="0"/>
              </a:rPr>
              <a:t>restores enzyme </a:t>
            </a:r>
            <a:r>
              <a:rPr lang="en-US" altLang="en-US" sz="2400" b="0" dirty="0">
                <a:latin typeface="Arial" panose="020B0604020202020204" pitchFamily="34" charset="0"/>
              </a:rPr>
              <a:t>activity. </a:t>
            </a:r>
            <a:endParaRPr lang="en-US" altLang="en-US" sz="2400" b="0" dirty="0">
              <a:solidFill>
                <a:srgbClr val="A50021"/>
              </a:solidFill>
              <a:latin typeface="Arial" panose="020B0604020202020204" pitchFamily="34" charset="0"/>
            </a:endParaRPr>
          </a:p>
        </p:txBody>
      </p:sp>
      <p:grpSp>
        <p:nvGrpSpPr>
          <p:cNvPr id="8" name="Group 9"/>
          <p:cNvGrpSpPr>
            <a:grpSpLocks/>
          </p:cNvGrpSpPr>
          <p:nvPr/>
        </p:nvGrpSpPr>
        <p:grpSpPr bwMode="auto">
          <a:xfrm>
            <a:off x="76200" y="3524250"/>
            <a:ext cx="8629650" cy="2419350"/>
            <a:chOff x="192" y="2064"/>
            <a:chExt cx="5436" cy="1524"/>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2112"/>
              <a:ext cx="223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064"/>
              <a:ext cx="2988"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7"/>
            <p:cNvSpPr>
              <a:spLocks/>
            </p:cNvSpPr>
            <p:nvPr/>
          </p:nvSpPr>
          <p:spPr bwMode="auto">
            <a:xfrm rot="-5400000">
              <a:off x="1968" y="2832"/>
              <a:ext cx="144" cy="528"/>
            </a:xfrm>
            <a:prstGeom prst="leftBrace">
              <a:avLst>
                <a:gd name="adj1" fmla="val 30556"/>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2" name="Text Box 8"/>
            <p:cNvSpPr txBox="1">
              <a:spLocks noChangeArrowheads="1"/>
            </p:cNvSpPr>
            <p:nvPr/>
          </p:nvSpPr>
          <p:spPr bwMode="auto">
            <a:xfrm>
              <a:off x="1488" y="3180"/>
              <a:ext cx="10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“warhead”</a:t>
              </a:r>
            </a:p>
          </p:txBody>
        </p:sp>
      </p:grpSp>
      <p:sp>
        <p:nvSpPr>
          <p:cNvPr id="13" name="Text Box 3"/>
          <p:cNvSpPr txBox="1">
            <a:spLocks noChangeArrowheads="1"/>
          </p:cNvSpPr>
          <p:nvPr/>
        </p:nvSpPr>
        <p:spPr bwMode="auto">
          <a:xfrm>
            <a:off x="215900" y="2057400"/>
            <a:ext cx="8623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b="0" dirty="0">
                <a:solidFill>
                  <a:srgbClr val="FF0000"/>
                </a:solidFill>
                <a:latin typeface="Arial" panose="020B0604020202020204" pitchFamily="34" charset="0"/>
              </a:rPr>
              <a:t>Irreversible</a:t>
            </a:r>
            <a:r>
              <a:rPr lang="en-US" altLang="en-US" sz="2400" b="0" dirty="0">
                <a:solidFill>
                  <a:srgbClr val="A50021"/>
                </a:solidFill>
                <a:latin typeface="Arial" panose="020B0604020202020204" pitchFamily="34" charset="0"/>
              </a:rPr>
              <a:t> </a:t>
            </a:r>
            <a:r>
              <a:rPr lang="en-US" altLang="en-US" sz="2400" b="0" dirty="0">
                <a:latin typeface="Arial" panose="020B0604020202020204" pitchFamily="34" charset="0"/>
              </a:rPr>
              <a:t>inhibitor: activity cannot be restored, </a:t>
            </a:r>
            <a:r>
              <a:rPr lang="en-US" altLang="en-US" sz="2400" b="0" dirty="0" smtClean="0">
                <a:latin typeface="Arial" panose="020B0604020202020204" pitchFamily="34" charset="0"/>
              </a:rPr>
              <a:t>typically because </a:t>
            </a:r>
            <a:r>
              <a:rPr lang="en-US" altLang="en-US" sz="2400" b="0" dirty="0">
                <a:latin typeface="Arial" panose="020B0604020202020204" pitchFamily="34" charset="0"/>
              </a:rPr>
              <a:t>an active site residue has been covalently modified</a:t>
            </a:r>
            <a:endParaRPr lang="en-US" altLang="en-US" sz="2400" b="0" dirty="0">
              <a:solidFill>
                <a:srgbClr val="A5002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1524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Relationships among the biopolymers</a:t>
            </a:r>
          </a:p>
        </p:txBody>
      </p:sp>
      <p:pic>
        <p:nvPicPr>
          <p:cNvPr id="46083" name="Picture 3" descr="functional relationship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068388"/>
            <a:ext cx="815498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914400" y="4953000"/>
            <a:ext cx="7467600" cy="822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This provides the framework for understanding all of the chemistry and biology of nucleic acids</a:t>
            </a:r>
          </a:p>
        </p:txBody>
      </p:sp>
    </p:spTree>
    <p:extLst>
      <p:ext uri="{BB962C8B-B14F-4D97-AF65-F5344CB8AC3E}">
        <p14:creationId xmlns:p14="http://schemas.microsoft.com/office/powerpoint/2010/main" val="2243095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124075" y="5410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Comic Sans MS" panose="030F0702030302020204" pitchFamily="66" charset="0"/>
              </a:rPr>
              <a:t>DNA</a:t>
            </a:r>
          </a:p>
        </p:txBody>
      </p:sp>
      <p:sp>
        <p:nvSpPr>
          <p:cNvPr id="45059" name="Text Box 4"/>
          <p:cNvSpPr txBox="1">
            <a:spLocks noChangeArrowheads="1"/>
          </p:cNvSpPr>
          <p:nvPr/>
        </p:nvSpPr>
        <p:spPr bwMode="auto">
          <a:xfrm>
            <a:off x="5819775" y="5410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Comic Sans MS" panose="030F0702030302020204" pitchFamily="66" charset="0"/>
              </a:rPr>
              <a:t>RNA</a:t>
            </a:r>
          </a:p>
        </p:txBody>
      </p:sp>
      <p:pic>
        <p:nvPicPr>
          <p:cNvPr id="45060" name="Picture 5" descr="primary structure 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1149350"/>
            <a:ext cx="3255963"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primary structure R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149350"/>
            <a:ext cx="312737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990600" y="60198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Comic Sans MS" panose="030F0702030302020204" pitchFamily="66" charset="0"/>
              </a:rPr>
              <a:t>G and A are purines; C and T/U are pyrimidines</a:t>
            </a:r>
          </a:p>
        </p:txBody>
      </p:sp>
      <p:sp>
        <p:nvSpPr>
          <p:cNvPr id="45063" name="Text Box 8"/>
          <p:cNvSpPr txBox="1">
            <a:spLocks noChangeArrowheads="1"/>
          </p:cNvSpPr>
          <p:nvPr/>
        </p:nvSpPr>
        <p:spPr bwMode="auto">
          <a:xfrm>
            <a:off x="2895600" y="76200"/>
            <a:ext cx="313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latin typeface="Arial" panose="020B0604020202020204" pitchFamily="34" charset="0"/>
                <a:cs typeface="Arial" panose="020B0604020202020204" pitchFamily="34" charset="0"/>
              </a:rPr>
              <a:t>Nucleic acids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685800" y="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DNA exists as a double helix</a:t>
            </a:r>
          </a:p>
        </p:txBody>
      </p:sp>
      <p:pic>
        <p:nvPicPr>
          <p:cNvPr id="47107" name="Picture 11" descr="http://www.anselm.edu/homepage/jpitocch/genbio/doublehe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3152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34963" y="838200"/>
            <a:ext cx="77499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The human genome has 3 billion base pairs of DNA</a:t>
            </a:r>
          </a:p>
          <a:p>
            <a:pPr eaLnBrk="1" hangingPunct="1">
              <a:spcBef>
                <a:spcPct val="0"/>
              </a:spcBef>
              <a:buFontTx/>
              <a:buNone/>
            </a:pPr>
            <a:r>
              <a:rPr lang="en-US" altLang="en-US" sz="2000" b="0" dirty="0">
                <a:latin typeface="Arial" panose="020B0604020202020204" pitchFamily="34" charset="0"/>
              </a:rPr>
              <a:t>	• Two meters of DNA must be stored in a micrometer-sized cell</a:t>
            </a:r>
          </a:p>
          <a:p>
            <a:pPr eaLnBrk="1" hangingPunct="1">
              <a:spcBef>
                <a:spcPct val="0"/>
              </a:spcBef>
              <a:buFontTx/>
              <a:buNone/>
            </a:pPr>
            <a:r>
              <a:rPr lang="en-US" altLang="en-US" sz="2000" b="0" dirty="0">
                <a:latin typeface="Arial" panose="020B0604020202020204" pitchFamily="34" charset="0"/>
              </a:rPr>
              <a:t>	• Need mechanism for compaction that still allows access</a:t>
            </a:r>
          </a:p>
        </p:txBody>
      </p:sp>
      <p:grpSp>
        <p:nvGrpSpPr>
          <p:cNvPr id="393220" name="Group 4"/>
          <p:cNvGrpSpPr>
            <a:grpSpLocks/>
          </p:cNvGrpSpPr>
          <p:nvPr/>
        </p:nvGrpSpPr>
        <p:grpSpPr bwMode="auto">
          <a:xfrm>
            <a:off x="334963" y="1905000"/>
            <a:ext cx="7391400" cy="4094163"/>
            <a:chOff x="0" y="1200"/>
            <a:chExt cx="4656" cy="2579"/>
          </a:xfrm>
        </p:grpSpPr>
        <p:pic>
          <p:nvPicPr>
            <p:cNvPr id="6152" name="Picture 5" descr="chrom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3216" cy="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6"/>
            <p:cNvSpPr txBox="1">
              <a:spLocks noChangeArrowheads="1"/>
            </p:cNvSpPr>
            <p:nvPr/>
          </p:nvSpPr>
          <p:spPr bwMode="auto">
            <a:xfrm>
              <a:off x="0" y="1200"/>
              <a:ext cx="354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Complex of DNA and protein is called </a:t>
              </a:r>
              <a:r>
                <a:rPr lang="en-US" altLang="en-US" sz="2000" b="0" i="1">
                  <a:solidFill>
                    <a:srgbClr val="FF0000"/>
                  </a:solidFill>
                  <a:latin typeface="Arial" panose="020B0604020202020204" pitchFamily="34" charset="0"/>
                </a:rPr>
                <a:t>chromatin</a:t>
              </a:r>
            </a:p>
          </p:txBody>
        </p:sp>
      </p:grpSp>
      <p:grpSp>
        <p:nvGrpSpPr>
          <p:cNvPr id="393223" name="Group 7"/>
          <p:cNvGrpSpPr>
            <a:grpSpLocks/>
          </p:cNvGrpSpPr>
          <p:nvPr/>
        </p:nvGrpSpPr>
        <p:grpSpPr bwMode="auto">
          <a:xfrm>
            <a:off x="639763" y="5029200"/>
            <a:ext cx="5470525" cy="1781175"/>
            <a:chOff x="192" y="3168"/>
            <a:chExt cx="3446" cy="1122"/>
          </a:xfrm>
        </p:grpSpPr>
        <p:sp>
          <p:nvSpPr>
            <p:cNvPr id="6150" name="Text Box 8"/>
            <p:cNvSpPr txBox="1">
              <a:spLocks noChangeArrowheads="1"/>
            </p:cNvSpPr>
            <p:nvPr/>
          </p:nvSpPr>
          <p:spPr bwMode="auto">
            <a:xfrm>
              <a:off x="192" y="3456"/>
              <a:ext cx="34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“nucleosome”</a:t>
              </a:r>
              <a:r>
                <a:rPr lang="en-US" altLang="en-US" sz="2000" b="0">
                  <a:solidFill>
                    <a:srgbClr val="FF0000"/>
                  </a:solidFill>
                  <a:latin typeface="Arial" panose="020B0604020202020204" pitchFamily="34" charset="0"/>
                </a:rPr>
                <a:t> </a:t>
              </a:r>
            </a:p>
            <a:p>
              <a:pPr eaLnBrk="1" hangingPunct="1">
                <a:spcBef>
                  <a:spcPct val="0"/>
                </a:spcBef>
                <a:buFontTx/>
                <a:buNone/>
              </a:pPr>
              <a:r>
                <a:rPr lang="en-US" altLang="en-US" sz="2000" b="0">
                  <a:solidFill>
                    <a:srgbClr val="0000FF"/>
                  </a:solidFill>
                  <a:latin typeface="Arial" panose="020B0604020202020204" pitchFamily="34" charset="0"/>
                </a:rPr>
                <a:t>~200 bp of DNA</a:t>
              </a:r>
            </a:p>
            <a:p>
              <a:pPr eaLnBrk="1" hangingPunct="1">
                <a:spcBef>
                  <a:spcPct val="0"/>
                </a:spcBef>
                <a:buFontTx/>
                <a:buNone/>
              </a:pPr>
              <a:r>
                <a:rPr lang="en-US" altLang="en-US" sz="2000" b="0">
                  <a:solidFill>
                    <a:srgbClr val="0000FF"/>
                  </a:solidFill>
                  <a:latin typeface="Arial" panose="020B0604020202020204" pitchFamily="34" charset="0"/>
                </a:rPr>
                <a:t>associated with octamer of 4 histone proteins:</a:t>
              </a:r>
            </a:p>
            <a:p>
              <a:pPr eaLnBrk="1" hangingPunct="1">
                <a:spcBef>
                  <a:spcPct val="0"/>
                </a:spcBef>
                <a:buFontTx/>
                <a:buNone/>
              </a:pPr>
              <a:r>
                <a:rPr lang="en-US" altLang="en-US" sz="2000" b="0">
                  <a:solidFill>
                    <a:srgbClr val="0000FF"/>
                  </a:solidFill>
                  <a:latin typeface="Arial" panose="020B0604020202020204" pitchFamily="34" charset="0"/>
                </a:rPr>
                <a:t>(two molecules each of H2A, H2B, H3 and H4)</a:t>
              </a:r>
            </a:p>
          </p:txBody>
        </p:sp>
        <p:sp>
          <p:nvSpPr>
            <p:cNvPr id="6151" name="Line 9"/>
            <p:cNvSpPr>
              <a:spLocks noChangeShapeType="1"/>
            </p:cNvSpPr>
            <p:nvPr/>
          </p:nvSpPr>
          <p:spPr bwMode="auto">
            <a:xfrm flipV="1">
              <a:off x="1248" y="3168"/>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0"/>
            </a:p>
          </p:txBody>
        </p:sp>
      </p:grpSp>
      <p:sp>
        <p:nvSpPr>
          <p:cNvPr id="6149" name="Text Box 10"/>
          <p:cNvSpPr txBox="1">
            <a:spLocks noChangeArrowheads="1"/>
          </p:cNvSpPr>
          <p:nvPr/>
        </p:nvSpPr>
        <p:spPr bwMode="auto">
          <a:xfrm>
            <a:off x="0" y="109538"/>
            <a:ext cx="9103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Eukaryotic</a:t>
            </a:r>
            <a:r>
              <a:rPr lang="en-US" altLang="en-US" dirty="0">
                <a:solidFill>
                  <a:srgbClr val="009900"/>
                </a:solidFill>
                <a:latin typeface="Comic Sans MS" panose="030F0702030302020204" pitchFamily="66" charset="0"/>
              </a:rPr>
              <a:t> </a:t>
            </a:r>
            <a:r>
              <a:rPr lang="en-US" altLang="en-US" dirty="0">
                <a:latin typeface="Arial" panose="020B0604020202020204" pitchFamily="34" charset="0"/>
                <a:cs typeface="Arial" panose="020B0604020202020204" pitchFamily="34" charset="0"/>
              </a:rPr>
              <a:t>DNA is packaged in chromosomes</a:t>
            </a:r>
          </a:p>
        </p:txBody>
      </p:sp>
    </p:spTree>
    <p:extLst>
      <p:ext uri="{BB962C8B-B14F-4D97-AF65-F5344CB8AC3E}">
        <p14:creationId xmlns:p14="http://schemas.microsoft.com/office/powerpoint/2010/main" val="2694688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3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3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971800" y="9525"/>
            <a:ext cx="30556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Chromosomes</a:t>
            </a:r>
          </a:p>
        </p:txBody>
      </p:sp>
      <p:sp>
        <p:nvSpPr>
          <p:cNvPr id="11267" name="Text Box 3"/>
          <p:cNvSpPr txBox="1">
            <a:spLocks noChangeArrowheads="1"/>
          </p:cNvSpPr>
          <p:nvPr/>
        </p:nvSpPr>
        <p:spPr bwMode="auto">
          <a:xfrm>
            <a:off x="304801" y="1147361"/>
            <a:ext cx="84058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Each human cell (with a few exceptions) contains </a:t>
            </a:r>
            <a:r>
              <a:rPr lang="en-US" altLang="en-US" sz="2000" b="0" dirty="0" smtClean="0">
                <a:latin typeface="Arial" panose="020B0604020202020204" pitchFamily="34" charset="0"/>
              </a:rPr>
              <a:t>two copies </a:t>
            </a:r>
            <a:r>
              <a:rPr lang="en-US" altLang="en-US" sz="2000" b="0" dirty="0">
                <a:latin typeface="Arial" panose="020B0604020202020204" pitchFamily="34" charset="0"/>
              </a:rPr>
              <a:t>of each chromosome, one inherited from </a:t>
            </a:r>
            <a:r>
              <a:rPr lang="en-US" altLang="en-US" sz="2000" b="0" dirty="0" smtClean="0">
                <a:latin typeface="Arial" panose="020B0604020202020204" pitchFamily="34" charset="0"/>
              </a:rPr>
              <a:t>the  </a:t>
            </a:r>
            <a:r>
              <a:rPr lang="en-US" altLang="en-US" sz="2000" b="0" dirty="0">
                <a:latin typeface="Arial" panose="020B0604020202020204" pitchFamily="34" charset="0"/>
              </a:rPr>
              <a:t>father and one inherited from the mother.</a:t>
            </a:r>
          </a:p>
        </p:txBody>
      </p:sp>
      <p:sp>
        <p:nvSpPr>
          <p:cNvPr id="11268" name="Text Box 4"/>
          <p:cNvSpPr txBox="1">
            <a:spLocks noChangeArrowheads="1"/>
          </p:cNvSpPr>
          <p:nvPr/>
        </p:nvSpPr>
        <p:spPr bwMode="auto">
          <a:xfrm>
            <a:off x="304801" y="2313667"/>
            <a:ext cx="55114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Females have two X chromosomes, and males</a:t>
            </a:r>
          </a:p>
          <a:p>
            <a:pPr eaLnBrk="1" hangingPunct="1">
              <a:spcBef>
                <a:spcPct val="0"/>
              </a:spcBef>
              <a:buFontTx/>
              <a:buNone/>
            </a:pPr>
            <a:r>
              <a:rPr lang="en-US" altLang="en-US" sz="2000" b="0" dirty="0">
                <a:latin typeface="Arial" panose="020B0604020202020204" pitchFamily="34" charset="0"/>
              </a:rPr>
              <a:t>have one each X and Y chromosomes.</a:t>
            </a:r>
          </a:p>
        </p:txBody>
      </p:sp>
      <p:sp>
        <p:nvSpPr>
          <p:cNvPr id="11269" name="Text Box 5"/>
          <p:cNvSpPr txBox="1">
            <a:spLocks noChangeArrowheads="1"/>
          </p:cNvSpPr>
          <p:nvPr/>
        </p:nvSpPr>
        <p:spPr bwMode="auto">
          <a:xfrm>
            <a:off x="309082" y="3280397"/>
            <a:ext cx="3740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(22 x 2) + 2 = 46 chromosomes</a:t>
            </a:r>
          </a:p>
        </p:txBody>
      </p:sp>
      <p:pic>
        <p:nvPicPr>
          <p:cNvPr id="11271" name="Picture 7" descr="Caryotype d'un être humain de sexe masc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17393"/>
            <a:ext cx="2171860" cy="212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309082" y="4696361"/>
            <a:ext cx="795877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smtClean="0">
                <a:latin typeface="Arial" panose="020B0604020202020204" pitchFamily="34" charset="0"/>
              </a:rPr>
              <a:t>How many chromosomes do the following species have?</a:t>
            </a:r>
          </a:p>
          <a:p>
            <a:pPr eaLnBrk="1" hangingPunct="1">
              <a:spcBef>
                <a:spcPct val="0"/>
              </a:spcBef>
              <a:buFontTx/>
              <a:buNone/>
            </a:pPr>
            <a:endParaRPr lang="en-US" altLang="en-US" sz="2000" b="0" dirty="0">
              <a:latin typeface="Arial" panose="020B0604020202020204" pitchFamily="34" charset="0"/>
            </a:endParaRPr>
          </a:p>
          <a:p>
            <a:pPr marL="457200" indent="-457200" eaLnBrk="1" hangingPunct="1">
              <a:spcBef>
                <a:spcPct val="0"/>
              </a:spcBef>
              <a:buFontTx/>
              <a:buAutoNum type="arabicParenR"/>
            </a:pPr>
            <a:r>
              <a:rPr lang="en-US" altLang="en-US" sz="2000" b="0" dirty="0" smtClean="0">
                <a:latin typeface="Arial" panose="020B0604020202020204" pitchFamily="34" charset="0"/>
              </a:rPr>
              <a:t>Corn</a:t>
            </a:r>
          </a:p>
          <a:p>
            <a:pPr marL="457200" indent="-457200" eaLnBrk="1" hangingPunct="1">
              <a:spcBef>
                <a:spcPct val="0"/>
              </a:spcBef>
              <a:buFontTx/>
              <a:buAutoNum type="arabicParenR"/>
            </a:pPr>
            <a:r>
              <a:rPr lang="en-US" altLang="en-US" sz="2000" b="0" dirty="0" smtClean="0">
                <a:latin typeface="Arial" panose="020B0604020202020204" pitchFamily="34" charset="0"/>
              </a:rPr>
              <a:t>Fireflies</a:t>
            </a:r>
          </a:p>
        </p:txBody>
      </p:sp>
    </p:spTree>
    <p:extLst>
      <p:ext uri="{BB962C8B-B14F-4D97-AF65-F5344CB8AC3E}">
        <p14:creationId xmlns:p14="http://schemas.microsoft.com/office/powerpoint/2010/main" val="1813160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301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Specific Aims for CHEM 570</a:t>
            </a:r>
          </a:p>
        </p:txBody>
      </p:sp>
      <p:sp>
        <p:nvSpPr>
          <p:cNvPr id="10243" name="Rectangle 3"/>
          <p:cNvSpPr>
            <a:spLocks noChangeArrowheads="1"/>
          </p:cNvSpPr>
          <p:nvPr/>
        </p:nvSpPr>
        <p:spPr bwMode="auto">
          <a:xfrm>
            <a:off x="381000" y="1066800"/>
            <a:ext cx="838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buFontTx/>
              <a:buAutoNum type="arabicParenR"/>
            </a:pPr>
            <a:r>
              <a:rPr lang="en-US" altLang="en-US" sz="2000" b="0" dirty="0">
                <a:latin typeface="Arial" panose="020B0604020202020204" pitchFamily="34" charset="0"/>
                <a:cs typeface="Arial" panose="020B0604020202020204" pitchFamily="34" charset="0"/>
              </a:rPr>
              <a:t>Be familiar with fundamental chemical biology techniques</a:t>
            </a:r>
          </a:p>
          <a:p>
            <a:pPr algn="just" eaLnBrk="1" hangingPunct="1">
              <a:buFontTx/>
              <a:buAutoNum type="arabicParenR"/>
            </a:pPr>
            <a:endParaRPr lang="en-US" altLang="en-US" sz="2000" b="0" dirty="0">
              <a:latin typeface="Arial" panose="020B0604020202020204" pitchFamily="34" charset="0"/>
              <a:cs typeface="Arial" panose="020B0604020202020204" pitchFamily="34" charset="0"/>
            </a:endParaRPr>
          </a:p>
          <a:p>
            <a:pPr algn="just" eaLnBrk="1" hangingPunct="1">
              <a:buFontTx/>
              <a:buAutoNum type="arabicParenR"/>
            </a:pPr>
            <a:r>
              <a:rPr lang="en-US" altLang="en-US" sz="2000" b="0" dirty="0">
                <a:latin typeface="Arial" panose="020B0604020202020204" pitchFamily="34" charset="0"/>
                <a:cs typeface="Arial" panose="020B0604020202020204" pitchFamily="34" charset="0"/>
              </a:rPr>
              <a:t>Be able to read and understand literature in this field with ease</a:t>
            </a:r>
          </a:p>
          <a:p>
            <a:pPr algn="just" eaLnBrk="1" hangingPunct="1">
              <a:buFontTx/>
              <a:buAutoNum type="arabicParenR"/>
            </a:pPr>
            <a:endParaRPr lang="en-US" altLang="en-US" sz="2000" b="0" dirty="0">
              <a:latin typeface="Arial" panose="020B0604020202020204" pitchFamily="34" charset="0"/>
              <a:cs typeface="Arial" panose="020B0604020202020204" pitchFamily="34" charset="0"/>
            </a:endParaRPr>
          </a:p>
          <a:p>
            <a:pPr algn="just" eaLnBrk="1" hangingPunct="1">
              <a:buFontTx/>
              <a:buAutoNum type="arabicParenR"/>
            </a:pPr>
            <a:r>
              <a:rPr lang="en-US" altLang="en-US" sz="2000" b="0" dirty="0">
                <a:latin typeface="Arial" panose="020B0604020202020204" pitchFamily="34" charset="0"/>
                <a:cs typeface="Arial" panose="020B0604020202020204" pitchFamily="34" charset="0"/>
              </a:rPr>
              <a:t>Be equipped with knowledge to look at a scientific problem from both a chemical and biological </a:t>
            </a:r>
            <a:r>
              <a:rPr lang="en-US" altLang="en-US" sz="2000" b="0" dirty="0" smtClean="0">
                <a:latin typeface="Arial" panose="020B0604020202020204" pitchFamily="34" charset="0"/>
                <a:cs typeface="Arial" panose="020B0604020202020204" pitchFamily="34" charset="0"/>
              </a:rPr>
              <a:t>perspective</a:t>
            </a:r>
          </a:p>
          <a:p>
            <a:pPr algn="just" eaLnBrk="1" hangingPunct="1">
              <a:buFontTx/>
              <a:buAutoNum type="arabicParenR"/>
            </a:pPr>
            <a:endParaRPr lang="en-US" altLang="en-US" sz="2000" b="0" dirty="0">
              <a:latin typeface="Arial" panose="020B0604020202020204" pitchFamily="34" charset="0"/>
              <a:cs typeface="Arial" panose="020B0604020202020204" pitchFamily="34" charset="0"/>
            </a:endParaRPr>
          </a:p>
          <a:p>
            <a:pPr marL="0" indent="0" algn="just" eaLnBrk="1" hangingPunct="1"/>
            <a:r>
              <a:rPr lang="en-US" altLang="en-US" sz="2000" b="0" dirty="0" smtClean="0">
                <a:latin typeface="Arial" panose="020B0604020202020204" pitchFamily="34" charset="0"/>
                <a:cs typeface="Arial" panose="020B0604020202020204" pitchFamily="34" charset="0"/>
              </a:rPr>
              <a:t>Example: You discover a new protein! How do you isolate this protein in appreciable amounts? Characterize it? Determine its function? Elucidate its structure? Probe which amino acid residues are important for function? Determine crosstalk with other proteins or substrates? How do you selectivity inhibit or turn-on its activity?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590800" y="-104775"/>
            <a:ext cx="3977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Genome</a:t>
            </a:r>
            <a:r>
              <a:rPr lang="en-US" altLang="en-US" dirty="0">
                <a:solidFill>
                  <a:srgbClr val="009900"/>
                </a:solidFill>
                <a:latin typeface="Comic Sans MS" panose="030F0702030302020204" pitchFamily="66" charset="0"/>
              </a:rPr>
              <a:t> </a:t>
            </a:r>
            <a:r>
              <a:rPr lang="en-US" altLang="en-US" dirty="0">
                <a:latin typeface="Arial" panose="020B0604020202020204" pitchFamily="34" charset="0"/>
                <a:cs typeface="Arial" panose="020B0604020202020204" pitchFamily="34" charset="0"/>
              </a:rPr>
              <a:t>to protein</a:t>
            </a:r>
          </a:p>
        </p:txBody>
      </p:sp>
      <p:sp>
        <p:nvSpPr>
          <p:cNvPr id="13315" name="Text Box 4"/>
          <p:cNvSpPr txBox="1">
            <a:spLocks noChangeArrowheads="1"/>
          </p:cNvSpPr>
          <p:nvPr/>
        </p:nvSpPr>
        <p:spPr bwMode="auto">
          <a:xfrm>
            <a:off x="1295400" y="543713"/>
            <a:ext cx="5737725"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Only 1–2% of eukaryotic DNA codes for proteins!</a:t>
            </a:r>
          </a:p>
        </p:txBody>
      </p:sp>
      <p:sp>
        <p:nvSpPr>
          <p:cNvPr id="13316" name="Text Box 5"/>
          <p:cNvSpPr txBox="1">
            <a:spLocks noChangeArrowheads="1"/>
          </p:cNvSpPr>
          <p:nvPr/>
        </p:nvSpPr>
        <p:spPr bwMode="auto">
          <a:xfrm>
            <a:off x="1295400" y="1051954"/>
            <a:ext cx="71373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Large stretches of non-coding regions within each gene:</a:t>
            </a:r>
          </a:p>
          <a:p>
            <a:pPr eaLnBrk="1" hangingPunct="1">
              <a:spcBef>
                <a:spcPct val="0"/>
              </a:spcBef>
              <a:buFontTx/>
              <a:buNone/>
            </a:pPr>
            <a:r>
              <a:rPr lang="en-US" altLang="en-US" sz="2000" b="0" dirty="0">
                <a:latin typeface="Arial" panose="020B0604020202020204" pitchFamily="34" charset="0"/>
              </a:rPr>
              <a:t>	• Average gene size is 27,000 </a:t>
            </a:r>
            <a:r>
              <a:rPr lang="en-US" altLang="en-US" sz="2000" b="0" dirty="0" err="1">
                <a:latin typeface="Arial" panose="020B0604020202020204" pitchFamily="34" charset="0"/>
              </a:rPr>
              <a:t>bp</a:t>
            </a:r>
            <a:endParaRPr lang="en-US" altLang="en-US" sz="2000" b="0" dirty="0">
              <a:latin typeface="Arial" panose="020B0604020202020204" pitchFamily="34" charset="0"/>
            </a:endParaRPr>
          </a:p>
          <a:p>
            <a:pPr eaLnBrk="1" hangingPunct="1">
              <a:spcBef>
                <a:spcPct val="0"/>
              </a:spcBef>
              <a:buFontTx/>
              <a:buNone/>
            </a:pPr>
            <a:r>
              <a:rPr lang="en-US" altLang="en-US" sz="2000" b="0" dirty="0">
                <a:latin typeface="Arial" panose="020B0604020202020204" pitchFamily="34" charset="0"/>
              </a:rPr>
              <a:t>	• 1,300 </a:t>
            </a:r>
            <a:r>
              <a:rPr lang="en-US" altLang="en-US" sz="2000" b="0" dirty="0" err="1">
                <a:latin typeface="Arial" panose="020B0604020202020204" pitchFamily="34" charset="0"/>
              </a:rPr>
              <a:t>bp</a:t>
            </a:r>
            <a:r>
              <a:rPr lang="en-US" altLang="en-US" sz="2000" b="0" dirty="0">
                <a:latin typeface="Arial" panose="020B0604020202020204" pitchFamily="34" charset="0"/>
              </a:rPr>
              <a:t> required to encode the average protein</a:t>
            </a:r>
          </a:p>
          <a:p>
            <a:pPr eaLnBrk="1" hangingPunct="1">
              <a:spcBef>
                <a:spcPct val="0"/>
              </a:spcBef>
              <a:buFontTx/>
              <a:buNone/>
            </a:pPr>
            <a:r>
              <a:rPr lang="en-US" altLang="en-US" sz="2000" b="0" dirty="0">
                <a:latin typeface="Arial" panose="020B0604020202020204" pitchFamily="34" charset="0"/>
              </a:rPr>
              <a:t>	• The rest of the DNA is </a:t>
            </a:r>
            <a:r>
              <a:rPr lang="en-US" altLang="en-US" sz="2000" b="0" i="1" dirty="0">
                <a:latin typeface="Arial" panose="020B0604020202020204" pitchFamily="34" charset="0"/>
              </a:rPr>
              <a:t>introns, </a:t>
            </a:r>
            <a:r>
              <a:rPr lang="en-US" altLang="en-US" sz="2000" b="0" dirty="0">
                <a:latin typeface="Arial" panose="020B0604020202020204" pitchFamily="34" charset="0"/>
              </a:rPr>
              <a:t>which interrupt the </a:t>
            </a:r>
            <a:r>
              <a:rPr lang="en-US" altLang="en-US" sz="2000" b="0" i="1" dirty="0">
                <a:latin typeface="Arial" panose="020B0604020202020204" pitchFamily="34" charset="0"/>
              </a:rPr>
              <a:t>exons</a:t>
            </a:r>
            <a:endParaRPr lang="en-US" altLang="en-US" sz="2000" b="0" dirty="0">
              <a:latin typeface="Arial" panose="020B0604020202020204" pitchFamily="34" charset="0"/>
            </a:endParaRPr>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85" y="2591656"/>
            <a:ext cx="4572000" cy="38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665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5873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DNA </a:t>
            </a:r>
            <a:r>
              <a:rPr lang="en-US" altLang="en-US" dirty="0" smtClean="0">
                <a:latin typeface="Arial" panose="020B0604020202020204" pitchFamily="34" charset="0"/>
                <a:cs typeface="Arial" panose="020B0604020202020204" pitchFamily="34" charset="0"/>
              </a:rPr>
              <a:t>replication</a:t>
            </a:r>
            <a:endParaRPr lang="en-US"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00200" y="914400"/>
            <a:ext cx="5812843" cy="3352800"/>
          </a:xfrm>
          <a:prstGeom prst="rect">
            <a:avLst/>
          </a:prstGeom>
        </p:spPr>
      </p:pic>
      <p:pic>
        <p:nvPicPr>
          <p:cNvPr id="6" name="Picture 2" descr="http://amedicaldiary.files.wordpress.com/2013/10/fig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84543"/>
            <a:ext cx="3048000" cy="24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116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52800" y="111125"/>
            <a:ext cx="2204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Telomeres</a:t>
            </a:r>
          </a:p>
        </p:txBody>
      </p:sp>
      <p:sp>
        <p:nvSpPr>
          <p:cNvPr id="25603" name="Text Box 3"/>
          <p:cNvSpPr txBox="1">
            <a:spLocks noChangeArrowheads="1"/>
          </p:cNvSpPr>
          <p:nvPr/>
        </p:nvSpPr>
        <p:spPr bwMode="auto">
          <a:xfrm>
            <a:off x="1015290" y="1182688"/>
            <a:ext cx="72181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solidFill>
                  <a:srgbClr val="FF0000"/>
                </a:solidFill>
                <a:latin typeface="Arial" panose="020B0604020202020204" pitchFamily="34" charset="0"/>
              </a:rPr>
              <a:t>Telomere:</a:t>
            </a:r>
            <a:r>
              <a:rPr lang="en-US" altLang="en-US" sz="2400" b="0">
                <a:solidFill>
                  <a:srgbClr val="A50021"/>
                </a:solidFill>
                <a:latin typeface="Arial" panose="020B0604020202020204" pitchFamily="34" charset="0"/>
              </a:rPr>
              <a:t>  </a:t>
            </a:r>
            <a:r>
              <a:rPr lang="en-US" altLang="en-US" sz="2400" b="0">
                <a:latin typeface="Arial" panose="020B0604020202020204" pitchFamily="34" charset="0"/>
              </a:rPr>
              <a:t>Many tandem repeats of short sequence</a:t>
            </a:r>
          </a:p>
          <a:p>
            <a:pPr algn="ctr" eaLnBrk="1" hangingPunct="1">
              <a:spcBef>
                <a:spcPct val="0"/>
              </a:spcBef>
              <a:buFontTx/>
              <a:buNone/>
            </a:pPr>
            <a:r>
              <a:rPr lang="en-US" altLang="en-US" sz="2400" b="0">
                <a:latin typeface="Arial" panose="020B0604020202020204" pitchFamily="34" charset="0"/>
              </a:rPr>
              <a:t>(humans GGGTTA, extending for ~10,000 nt)</a:t>
            </a:r>
            <a:endParaRPr lang="en-US" altLang="en-US" sz="2400" b="0">
              <a:solidFill>
                <a:srgbClr val="A50021"/>
              </a:solidFill>
              <a:latin typeface="Arial" panose="020B0604020202020204" pitchFamily="34" charset="0"/>
            </a:endParaRPr>
          </a:p>
        </p:txBody>
      </p:sp>
      <p:sp>
        <p:nvSpPr>
          <p:cNvPr id="408580" name="Text Box 4"/>
          <p:cNvSpPr txBox="1">
            <a:spLocks noChangeArrowheads="1"/>
          </p:cNvSpPr>
          <p:nvPr/>
        </p:nvSpPr>
        <p:spPr bwMode="auto">
          <a:xfrm>
            <a:off x="1404938" y="2438400"/>
            <a:ext cx="6008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latin typeface="Arial" panose="020B0604020202020204" pitchFamily="34" charset="0"/>
              </a:rPr>
              <a:t>50–100 nt are lost during each cell division</a:t>
            </a:r>
          </a:p>
        </p:txBody>
      </p:sp>
      <p:sp>
        <p:nvSpPr>
          <p:cNvPr id="408581" name="Text Box 5"/>
          <p:cNvSpPr txBox="1">
            <a:spLocks noChangeArrowheads="1"/>
          </p:cNvSpPr>
          <p:nvPr/>
        </p:nvSpPr>
        <p:spPr bwMode="auto">
          <a:xfrm>
            <a:off x="696069" y="3429000"/>
            <a:ext cx="7856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latin typeface="Arial" panose="020B0604020202020204" pitchFamily="34" charset="0"/>
              </a:rPr>
              <a:t>After many generations, daughter cells will inherit</a:t>
            </a:r>
          </a:p>
          <a:p>
            <a:pPr algn="ctr" eaLnBrk="1" hangingPunct="1">
              <a:spcBef>
                <a:spcPct val="0"/>
              </a:spcBef>
              <a:buFontTx/>
              <a:buNone/>
            </a:pPr>
            <a:r>
              <a:rPr lang="en-US" altLang="en-US" sz="2400" b="0">
                <a:latin typeface="Arial" panose="020B0604020202020204" pitchFamily="34" charset="0"/>
              </a:rPr>
              <a:t>defective chromosomes; cells will die or no longer divide</a:t>
            </a:r>
          </a:p>
        </p:txBody>
      </p:sp>
      <p:sp>
        <p:nvSpPr>
          <p:cNvPr id="408582" name="Text Box 6"/>
          <p:cNvSpPr txBox="1">
            <a:spLocks noChangeArrowheads="1"/>
          </p:cNvSpPr>
          <p:nvPr/>
        </p:nvSpPr>
        <p:spPr bwMode="auto">
          <a:xfrm>
            <a:off x="782638" y="4876800"/>
            <a:ext cx="7683500" cy="120032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latin typeface="Arial" panose="020B0604020202020204" pitchFamily="34" charset="0"/>
              </a:rPr>
              <a:t>Telomeres are potential “measuring sticks” for the cell to count cell divisions and to protect against uncontrolled growth (cancer)</a:t>
            </a:r>
          </a:p>
        </p:txBody>
      </p:sp>
    </p:spTree>
    <p:extLst>
      <p:ext uri="{BB962C8B-B14F-4D97-AF65-F5344CB8AC3E}">
        <p14:creationId xmlns:p14="http://schemas.microsoft.com/office/powerpoint/2010/main" val="95420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8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8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8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utoUpdateAnimBg="0"/>
      <p:bldP spid="408581" grpId="0" autoUpdateAnimBg="0"/>
      <p:bldP spid="408582"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elomeres and Telomer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22313"/>
            <a:ext cx="561340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144463" y="169863"/>
            <a:ext cx="8612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Telomerase is an enzyme that extends telomeres </a:t>
            </a:r>
          </a:p>
        </p:txBody>
      </p:sp>
      <p:sp>
        <p:nvSpPr>
          <p:cNvPr id="26628" name="Text Box 4"/>
          <p:cNvSpPr txBox="1">
            <a:spLocks noChangeArrowheads="1"/>
          </p:cNvSpPr>
          <p:nvPr/>
        </p:nvSpPr>
        <p:spPr bwMode="auto">
          <a:xfrm>
            <a:off x="6207788" y="990600"/>
            <a:ext cx="24790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Telomerase binds</a:t>
            </a:r>
          </a:p>
          <a:p>
            <a:pPr eaLnBrk="1" hangingPunct="1">
              <a:spcBef>
                <a:spcPct val="0"/>
              </a:spcBef>
              <a:buFontTx/>
              <a:buNone/>
            </a:pPr>
            <a:endParaRPr lang="en-US" altLang="en-US" sz="2000" b="0" dirty="0">
              <a:latin typeface="Arial" panose="020B0604020202020204" pitchFamily="34" charset="0"/>
            </a:endParaRPr>
          </a:p>
          <a:p>
            <a:pPr eaLnBrk="1" hangingPunct="1">
              <a:spcBef>
                <a:spcPct val="0"/>
              </a:spcBef>
              <a:buFontTx/>
              <a:buNone/>
            </a:pPr>
            <a:r>
              <a:rPr lang="en-US" altLang="en-US" sz="2000" b="0" dirty="0">
                <a:latin typeface="Arial" panose="020B0604020202020204" pitchFamily="34" charset="0"/>
              </a:rPr>
              <a:t>Telomerase extends</a:t>
            </a:r>
          </a:p>
          <a:p>
            <a:pPr eaLnBrk="1" hangingPunct="1">
              <a:spcBef>
                <a:spcPct val="0"/>
              </a:spcBef>
              <a:buFontTx/>
              <a:buNone/>
            </a:pPr>
            <a:endParaRPr lang="en-US" altLang="en-US" sz="2000" b="0" dirty="0">
              <a:latin typeface="Arial" panose="020B0604020202020204" pitchFamily="34" charset="0"/>
            </a:endParaRPr>
          </a:p>
          <a:p>
            <a:pPr eaLnBrk="1" hangingPunct="1">
              <a:spcBef>
                <a:spcPct val="0"/>
              </a:spcBef>
              <a:buFontTx/>
              <a:buNone/>
            </a:pPr>
            <a:r>
              <a:rPr lang="en-US" altLang="en-US" sz="2000" b="0" dirty="0">
                <a:latin typeface="Arial" panose="020B0604020202020204" pitchFamily="34" charset="0"/>
              </a:rPr>
              <a:t>DNA polymerase</a:t>
            </a:r>
          </a:p>
          <a:p>
            <a:pPr eaLnBrk="1" hangingPunct="1">
              <a:spcBef>
                <a:spcPct val="0"/>
              </a:spcBef>
              <a:buFontTx/>
              <a:buNone/>
            </a:pPr>
            <a:r>
              <a:rPr lang="en-US" altLang="en-US" sz="2000" b="0" dirty="0">
                <a:latin typeface="Arial" panose="020B0604020202020204" pitchFamily="34" charset="0"/>
              </a:rPr>
              <a:t>can then prime and</a:t>
            </a:r>
          </a:p>
          <a:p>
            <a:pPr eaLnBrk="1" hangingPunct="1">
              <a:spcBef>
                <a:spcPct val="0"/>
              </a:spcBef>
              <a:buFontTx/>
              <a:buNone/>
            </a:pPr>
            <a:r>
              <a:rPr lang="en-US" altLang="en-US" sz="2000" b="0" dirty="0">
                <a:latin typeface="Arial" panose="020B0604020202020204" pitchFamily="34" charset="0"/>
              </a:rPr>
              <a:t>synthesize ends</a:t>
            </a:r>
          </a:p>
        </p:txBody>
      </p:sp>
    </p:spTree>
    <p:extLst>
      <p:ext uri="{BB962C8B-B14F-4D97-AF65-F5344CB8AC3E}">
        <p14:creationId xmlns:p14="http://schemas.microsoft.com/office/powerpoint/2010/main" val="1101676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fig001n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539750"/>
            <a:ext cx="670877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1397000" y="7938"/>
            <a:ext cx="6395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Telomerase as an anti-cancer target </a:t>
            </a:r>
          </a:p>
        </p:txBody>
      </p:sp>
    </p:spTree>
    <p:extLst>
      <p:ext uri="{BB962C8B-B14F-4D97-AF65-F5344CB8AC3E}">
        <p14:creationId xmlns:p14="http://schemas.microsoft.com/office/powerpoint/2010/main" val="1703049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05000" y="85725"/>
            <a:ext cx="5207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RNA synthesis: Transcription</a:t>
            </a:r>
          </a:p>
        </p:txBody>
      </p:sp>
      <p:sp>
        <p:nvSpPr>
          <p:cNvPr id="30723" name="Text Box 3"/>
          <p:cNvSpPr txBox="1">
            <a:spLocks noChangeArrowheads="1"/>
          </p:cNvSpPr>
          <p:nvPr/>
        </p:nvSpPr>
        <p:spPr bwMode="auto">
          <a:xfrm>
            <a:off x="152400" y="914400"/>
            <a:ext cx="8313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latin typeface="Arial" panose="020B0604020202020204" pitchFamily="34" charset="0"/>
              </a:rPr>
              <a:t>All cells, from bacteria to humans, follow the central dogma:</a:t>
            </a:r>
          </a:p>
        </p:txBody>
      </p:sp>
      <p:sp>
        <p:nvSpPr>
          <p:cNvPr id="30724" name="Text Box 4"/>
          <p:cNvSpPr txBox="1">
            <a:spLocks noChangeArrowheads="1"/>
          </p:cNvSpPr>
          <p:nvPr/>
        </p:nvSpPr>
        <p:spPr bwMode="auto">
          <a:xfrm>
            <a:off x="2498725" y="1639888"/>
            <a:ext cx="422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solidFill>
                  <a:srgbClr val="9900CC"/>
                </a:solidFill>
                <a:latin typeface="Arial" panose="020B0604020202020204" pitchFamily="34" charset="0"/>
              </a:rPr>
              <a:t>DNA          RNA          protein</a:t>
            </a:r>
          </a:p>
        </p:txBody>
      </p:sp>
      <p:sp>
        <p:nvSpPr>
          <p:cNvPr id="30725" name="Line 5"/>
          <p:cNvSpPr>
            <a:spLocks noChangeShapeType="1"/>
          </p:cNvSpPr>
          <p:nvPr/>
        </p:nvSpPr>
        <p:spPr bwMode="auto">
          <a:xfrm>
            <a:off x="3429000" y="1905000"/>
            <a:ext cx="533400" cy="0"/>
          </a:xfrm>
          <a:prstGeom prst="line">
            <a:avLst/>
          </a:prstGeom>
          <a:noFill/>
          <a:ln w="19050">
            <a:solidFill>
              <a:srgbClr val="9900C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a:p>
        </p:txBody>
      </p:sp>
      <p:sp>
        <p:nvSpPr>
          <p:cNvPr id="30726" name="Line 6"/>
          <p:cNvSpPr>
            <a:spLocks noChangeShapeType="1"/>
          </p:cNvSpPr>
          <p:nvPr/>
        </p:nvSpPr>
        <p:spPr bwMode="auto">
          <a:xfrm>
            <a:off x="4876800" y="1905000"/>
            <a:ext cx="533400" cy="0"/>
          </a:xfrm>
          <a:prstGeom prst="line">
            <a:avLst/>
          </a:prstGeom>
          <a:noFill/>
          <a:ln w="19050">
            <a:solidFill>
              <a:srgbClr val="9900C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a:p>
        </p:txBody>
      </p:sp>
      <p:grpSp>
        <p:nvGrpSpPr>
          <p:cNvPr id="411657" name="Group 9"/>
          <p:cNvGrpSpPr>
            <a:grpSpLocks/>
          </p:cNvGrpSpPr>
          <p:nvPr/>
        </p:nvGrpSpPr>
        <p:grpSpPr bwMode="auto">
          <a:xfrm>
            <a:off x="593725" y="2859089"/>
            <a:ext cx="7283450" cy="1376363"/>
            <a:chOff x="374" y="1801"/>
            <a:chExt cx="4588" cy="867"/>
          </a:xfrm>
        </p:grpSpPr>
        <p:sp>
          <p:nvSpPr>
            <p:cNvPr id="30732" name="Text Box 7"/>
            <p:cNvSpPr txBox="1">
              <a:spLocks noChangeArrowheads="1"/>
            </p:cNvSpPr>
            <p:nvPr/>
          </p:nvSpPr>
          <p:spPr bwMode="auto">
            <a:xfrm>
              <a:off x="374" y="1801"/>
              <a:ext cx="4588" cy="29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latin typeface="Arial" panose="020B0604020202020204" pitchFamily="34" charset="0"/>
                </a:rPr>
                <a:t>Big difference between prokaryotes and eukaryotes:</a:t>
              </a:r>
            </a:p>
          </p:txBody>
        </p:sp>
        <p:sp>
          <p:nvSpPr>
            <p:cNvPr id="30733" name="Text Box 8"/>
            <p:cNvSpPr txBox="1">
              <a:spLocks noChangeArrowheads="1"/>
            </p:cNvSpPr>
            <p:nvPr/>
          </p:nvSpPr>
          <p:spPr bwMode="auto">
            <a:xfrm>
              <a:off x="992" y="2377"/>
              <a:ext cx="34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i="1">
                  <a:latin typeface="Arial" panose="020B0604020202020204" pitchFamily="34" charset="0"/>
                </a:rPr>
                <a:t>RNA splicing</a:t>
              </a:r>
              <a:r>
                <a:rPr lang="en-US" altLang="en-US" sz="2400" b="0">
                  <a:latin typeface="Arial" panose="020B0604020202020204" pitchFamily="34" charset="0"/>
                </a:rPr>
                <a:t> occurs only in eukaryotes</a:t>
              </a:r>
              <a:endParaRPr lang="en-US" altLang="en-US" sz="2400" b="0" i="1">
                <a:latin typeface="Arial" panose="020B0604020202020204" pitchFamily="34" charset="0"/>
              </a:endParaRPr>
            </a:p>
          </p:txBody>
        </p:sp>
      </p:grpSp>
      <p:sp>
        <p:nvSpPr>
          <p:cNvPr id="30728" name="Text Box 12"/>
          <p:cNvSpPr txBox="1">
            <a:spLocks noChangeArrowheads="1"/>
          </p:cNvSpPr>
          <p:nvPr/>
        </p:nvSpPr>
        <p:spPr bwMode="auto">
          <a:xfrm>
            <a:off x="441325" y="5029200"/>
            <a:ext cx="2679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BC9A05"/>
                </a:solidFill>
                <a:latin typeface="Arial" panose="020B0604020202020204" pitchFamily="34" charset="0"/>
              </a:rPr>
              <a:t>Nobel Prize in Physiology</a:t>
            </a:r>
          </a:p>
          <a:p>
            <a:pPr algn="ctr" eaLnBrk="1" hangingPunct="1">
              <a:spcBef>
                <a:spcPct val="0"/>
              </a:spcBef>
              <a:buFontTx/>
              <a:buNone/>
            </a:pPr>
            <a:r>
              <a:rPr lang="en-US" altLang="en-US" sz="1600">
                <a:solidFill>
                  <a:srgbClr val="BC9A05"/>
                </a:solidFill>
                <a:latin typeface="Arial" panose="020B0604020202020204" pitchFamily="34" charset="0"/>
              </a:rPr>
              <a:t>or Medicine (1959)</a:t>
            </a:r>
          </a:p>
          <a:p>
            <a:pPr algn="ctr" eaLnBrk="1" hangingPunct="1">
              <a:spcBef>
                <a:spcPct val="0"/>
              </a:spcBef>
              <a:buFontTx/>
              <a:buNone/>
            </a:pPr>
            <a:r>
              <a:rPr lang="en-US" altLang="en-US" sz="1600">
                <a:solidFill>
                  <a:srgbClr val="BC9A05"/>
                </a:solidFill>
                <a:latin typeface="Arial" panose="020B0604020202020204" pitchFamily="34" charset="0"/>
              </a:rPr>
              <a:t>to Severo Ochoa</a:t>
            </a:r>
          </a:p>
        </p:txBody>
      </p:sp>
      <p:pic>
        <p:nvPicPr>
          <p:cNvPr id="30729" name="Picture 13" descr="nobel 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029200"/>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4"/>
          <p:cNvSpPr txBox="1">
            <a:spLocks noChangeArrowheads="1"/>
          </p:cNvSpPr>
          <p:nvPr/>
        </p:nvSpPr>
        <p:spPr bwMode="auto">
          <a:xfrm>
            <a:off x="4860925" y="5029200"/>
            <a:ext cx="2679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BC9A05"/>
                </a:solidFill>
                <a:latin typeface="Arial" panose="020B0604020202020204" pitchFamily="34" charset="0"/>
              </a:rPr>
              <a:t>Nobel Prize in Chemistry (1959)</a:t>
            </a:r>
          </a:p>
          <a:p>
            <a:pPr algn="ctr" eaLnBrk="1" hangingPunct="1">
              <a:spcBef>
                <a:spcPct val="0"/>
              </a:spcBef>
              <a:buFontTx/>
              <a:buNone/>
            </a:pPr>
            <a:r>
              <a:rPr lang="en-US" altLang="en-US" sz="1600">
                <a:solidFill>
                  <a:srgbClr val="BC9A05"/>
                </a:solidFill>
                <a:latin typeface="Arial" panose="020B0604020202020204" pitchFamily="34" charset="0"/>
              </a:rPr>
              <a:t>to Roger Kornberg</a:t>
            </a:r>
          </a:p>
        </p:txBody>
      </p:sp>
      <p:pic>
        <p:nvPicPr>
          <p:cNvPr id="30731" name="Picture 15" descr="nobel 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29200"/>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63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1657"/>
                                        </p:tgtEl>
                                        <p:attrNameLst>
                                          <p:attrName>style.visibility</p:attrName>
                                        </p:attrNameLst>
                                      </p:cBhvr>
                                      <p:to>
                                        <p:strVal val="visible"/>
                                      </p:to>
                                    </p:set>
                                    <p:animEffect transition="in" filter="dissolve">
                                      <p:cBhvr>
                                        <p:cTn id="7" dur="500"/>
                                        <p:tgtEl>
                                          <p:spTgt spid="411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32739" y="85725"/>
            <a:ext cx="53062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eaLnBrk="1" hangingPunct="1">
              <a:buFontTx/>
              <a:buNone/>
              <a:defRPr sz="2800">
                <a:latin typeface="Arial" panose="020B0604020202020204" pitchFamily="34" charset="0"/>
                <a:cs typeface="Arial" panose="020B0604020202020204" pitchFamily="34" charset="0"/>
              </a:defRPr>
            </a:lvl1pPr>
            <a:lvl2pPr marL="742950" indent="-285750">
              <a:spcBef>
                <a:spcPct val="20000"/>
              </a:spcBef>
              <a:buChar char="–"/>
              <a:defRPr sz="2800"/>
            </a:lvl2pPr>
            <a:lvl3pPr marL="1143000" indent="-228600">
              <a:spcBef>
                <a:spcPct val="20000"/>
              </a:spcBef>
              <a:buChar cha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RNA synthesis: Transcription</a:t>
            </a:r>
          </a:p>
        </p:txBody>
      </p:sp>
      <p:sp>
        <p:nvSpPr>
          <p:cNvPr id="31747" name="Text Box 3"/>
          <p:cNvSpPr txBox="1">
            <a:spLocks noChangeArrowheads="1"/>
          </p:cNvSpPr>
          <p:nvPr/>
        </p:nvSpPr>
        <p:spPr bwMode="auto">
          <a:xfrm>
            <a:off x="2591950" y="947678"/>
            <a:ext cx="41364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Transcription produces RNA that is</a:t>
            </a:r>
          </a:p>
          <a:p>
            <a:pPr eaLnBrk="1" hangingPunct="1">
              <a:spcBef>
                <a:spcPct val="0"/>
              </a:spcBef>
              <a:buFontTx/>
              <a:buNone/>
            </a:pPr>
            <a:r>
              <a:rPr lang="en-US" altLang="en-US" sz="2000" b="0">
                <a:latin typeface="Arial" panose="020B0604020202020204" pitchFamily="34" charset="0"/>
              </a:rPr>
              <a:t>complementary to one DNA strand</a:t>
            </a:r>
          </a:p>
        </p:txBody>
      </p:sp>
      <p:sp>
        <p:nvSpPr>
          <p:cNvPr id="31748" name="Text Box 4"/>
          <p:cNvSpPr txBox="1">
            <a:spLocks noChangeArrowheads="1"/>
          </p:cNvSpPr>
          <p:nvPr/>
        </p:nvSpPr>
        <p:spPr bwMode="auto">
          <a:xfrm>
            <a:off x="1144150" y="2038290"/>
            <a:ext cx="6202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Transcription of RNA proceeds in 5’</a:t>
            </a:r>
            <a:r>
              <a:rPr lang="en-US" altLang="en-US" sz="2000" b="0">
                <a:latin typeface="Symbol" panose="05050102010706020507" pitchFamily="18" charset="2"/>
              </a:rPr>
              <a:t>®</a:t>
            </a:r>
            <a:r>
              <a:rPr lang="en-US" altLang="en-US" sz="2000" b="0">
                <a:latin typeface="Arial" panose="020B0604020202020204" pitchFamily="34" charset="0"/>
              </a:rPr>
              <a:t>3’ direction </a:t>
            </a:r>
          </a:p>
          <a:p>
            <a:pPr lvl="1" eaLnBrk="1" hangingPunct="1">
              <a:spcBef>
                <a:spcPct val="0"/>
              </a:spcBef>
              <a:buFontTx/>
              <a:buNone/>
            </a:pPr>
            <a:r>
              <a:rPr lang="en-US" altLang="en-US" sz="2000" b="0">
                <a:latin typeface="Arial" panose="020B0604020202020204" pitchFamily="34" charset="0"/>
              </a:rPr>
              <a:t>(i.e., DNA information is “read in 3’</a:t>
            </a:r>
            <a:r>
              <a:rPr lang="en-US" altLang="en-US" sz="2000" b="0">
                <a:latin typeface="Symbol" panose="05050102010706020507" pitchFamily="18" charset="2"/>
              </a:rPr>
              <a:t>®</a:t>
            </a:r>
            <a:r>
              <a:rPr lang="en-US" altLang="en-US" sz="2000" b="0">
                <a:latin typeface="Arial" panose="020B0604020202020204" pitchFamily="34" charset="0"/>
              </a:rPr>
              <a:t>5’ direction”)</a:t>
            </a:r>
          </a:p>
        </p:txBody>
      </p:sp>
      <p:sp>
        <p:nvSpPr>
          <p:cNvPr id="412677" name="Text Box 5"/>
          <p:cNvSpPr txBox="1">
            <a:spLocks noChangeArrowheads="1"/>
          </p:cNvSpPr>
          <p:nvPr/>
        </p:nvSpPr>
        <p:spPr bwMode="auto">
          <a:xfrm>
            <a:off x="1144150" y="3262253"/>
            <a:ext cx="6552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Unlike replication, the product RNA strand does NOT</a:t>
            </a:r>
          </a:p>
          <a:p>
            <a:pPr eaLnBrk="1" hangingPunct="1">
              <a:spcBef>
                <a:spcPct val="0"/>
              </a:spcBef>
              <a:buFontTx/>
              <a:buNone/>
            </a:pPr>
            <a:r>
              <a:rPr lang="en-US" altLang="en-US" sz="2000" b="0">
                <a:latin typeface="Arial" panose="020B0604020202020204" pitchFamily="34" charset="0"/>
              </a:rPr>
              <a:t>     remain H-bonded to the DNA template. The RNA is </a:t>
            </a:r>
          </a:p>
          <a:p>
            <a:pPr eaLnBrk="1" hangingPunct="1">
              <a:spcBef>
                <a:spcPct val="0"/>
              </a:spcBef>
              <a:buFontTx/>
              <a:buNone/>
            </a:pPr>
            <a:r>
              <a:rPr lang="en-US" altLang="en-US" sz="2000" b="0">
                <a:latin typeface="Arial" panose="020B0604020202020204" pitchFamily="34" charset="0"/>
              </a:rPr>
              <a:t>     displaced, and the DNA double helix is formed again.</a:t>
            </a:r>
          </a:p>
        </p:txBody>
      </p:sp>
      <p:sp>
        <p:nvSpPr>
          <p:cNvPr id="412678" name="Text Box 6"/>
          <p:cNvSpPr txBox="1">
            <a:spLocks noChangeArrowheads="1"/>
          </p:cNvSpPr>
          <p:nvPr/>
        </p:nvSpPr>
        <p:spPr bwMode="auto">
          <a:xfrm>
            <a:off x="1144150" y="4802128"/>
            <a:ext cx="60502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Three phases in both prokaryotes and eukaryotes:</a:t>
            </a:r>
          </a:p>
          <a:p>
            <a:pPr lvl="1" eaLnBrk="1" hangingPunct="1">
              <a:spcBef>
                <a:spcPct val="0"/>
              </a:spcBef>
              <a:buFontTx/>
              <a:buNone/>
            </a:pPr>
            <a:r>
              <a:rPr lang="en-US" altLang="en-US" sz="2000" b="0" i="1">
                <a:solidFill>
                  <a:srgbClr val="FF0000"/>
                </a:solidFill>
                <a:latin typeface="Arial" panose="020B0604020202020204" pitchFamily="34" charset="0"/>
              </a:rPr>
              <a:t>Initiation, Elongation, Termination</a:t>
            </a:r>
          </a:p>
        </p:txBody>
      </p:sp>
      <p:sp>
        <p:nvSpPr>
          <p:cNvPr id="412679" name="Text Box 7"/>
          <p:cNvSpPr txBox="1">
            <a:spLocks noChangeArrowheads="1"/>
          </p:cNvSpPr>
          <p:nvPr/>
        </p:nvSpPr>
        <p:spPr bwMode="auto">
          <a:xfrm>
            <a:off x="1220350" y="6000690"/>
            <a:ext cx="6218369" cy="40011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It is important to understand prokaryotic transcription!</a:t>
            </a:r>
          </a:p>
        </p:txBody>
      </p:sp>
    </p:spTree>
    <p:extLst>
      <p:ext uri="{BB962C8B-B14F-4D97-AF65-F5344CB8AC3E}">
        <p14:creationId xmlns:p14="http://schemas.microsoft.com/office/powerpoint/2010/main" val="1499041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2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2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2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7" grpId="0" autoUpdateAnimBg="0"/>
      <p:bldP spid="412678" grpId="0" autoUpdateAnimBg="0"/>
      <p:bldP spid="41267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i.imgur.com/H7w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646607"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955412" y="85725"/>
            <a:ext cx="5207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RNA synthesis: Transcription</a:t>
            </a:r>
          </a:p>
        </p:txBody>
      </p:sp>
    </p:spTree>
    <p:extLst>
      <p:ext uri="{BB962C8B-B14F-4D97-AF65-F5344CB8AC3E}">
        <p14:creationId xmlns:p14="http://schemas.microsoft.com/office/powerpoint/2010/main" val="12160929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457200" y="838200"/>
            <a:ext cx="627473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For most genes, the termination sequence has</a:t>
            </a:r>
          </a:p>
          <a:p>
            <a:pPr eaLnBrk="1" hangingPunct="1">
              <a:spcBef>
                <a:spcPct val="0"/>
              </a:spcBef>
              <a:buFontTx/>
              <a:buNone/>
            </a:pPr>
            <a:r>
              <a:rPr lang="en-US" altLang="en-US" sz="2000" b="0">
                <a:latin typeface="Arial" panose="020B0604020202020204" pitchFamily="34" charset="0"/>
              </a:rPr>
              <a:t>	1. Two-fold symmetric DNA sequence;</a:t>
            </a:r>
          </a:p>
          <a:p>
            <a:pPr eaLnBrk="1" hangingPunct="1">
              <a:spcBef>
                <a:spcPct val="0"/>
              </a:spcBef>
              <a:buFontTx/>
              <a:buNone/>
            </a:pPr>
            <a:r>
              <a:rPr lang="en-US" altLang="en-US" sz="2000" b="0">
                <a:latin typeface="Arial" panose="020B0604020202020204" pitchFamily="34" charset="0"/>
              </a:rPr>
              <a:t>	     when transcribed, the RNA forms a hairpin</a:t>
            </a:r>
          </a:p>
          <a:p>
            <a:pPr eaLnBrk="1" hangingPunct="1">
              <a:spcBef>
                <a:spcPct val="0"/>
              </a:spcBef>
              <a:buFontTx/>
              <a:buNone/>
            </a:pPr>
            <a:r>
              <a:rPr lang="en-US" altLang="en-US" sz="2000" b="0">
                <a:latin typeface="Arial" panose="020B0604020202020204" pitchFamily="34" charset="0"/>
              </a:rPr>
              <a:t>	2. A string of A–T base pairs</a:t>
            </a:r>
          </a:p>
        </p:txBody>
      </p:sp>
      <p:sp>
        <p:nvSpPr>
          <p:cNvPr id="35843" name="Text Box 4"/>
          <p:cNvSpPr txBox="1">
            <a:spLocks noChangeArrowheads="1"/>
          </p:cNvSpPr>
          <p:nvPr/>
        </p:nvSpPr>
        <p:spPr bwMode="auto">
          <a:xfrm>
            <a:off x="152400" y="3124200"/>
            <a:ext cx="3962400" cy="193899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rPr>
              <a:t>Hairpin structure</a:t>
            </a:r>
          </a:p>
          <a:p>
            <a:pPr algn="ctr" eaLnBrk="1" hangingPunct="1">
              <a:spcBef>
                <a:spcPct val="0"/>
              </a:spcBef>
              <a:buFontTx/>
              <a:buNone/>
            </a:pPr>
            <a:r>
              <a:rPr lang="en-US" altLang="en-US" sz="2000" b="0">
                <a:latin typeface="Arial" panose="020B0604020202020204" pitchFamily="34" charset="0"/>
              </a:rPr>
              <a:t>forces RNA away from the polymerase.</a:t>
            </a:r>
          </a:p>
          <a:p>
            <a:pPr algn="ctr" eaLnBrk="1" hangingPunct="1">
              <a:spcBef>
                <a:spcPct val="0"/>
              </a:spcBef>
              <a:buFontTx/>
              <a:buNone/>
            </a:pPr>
            <a:r>
              <a:rPr lang="en-US" altLang="en-US" sz="2000" b="0">
                <a:latin typeface="Arial" panose="020B0604020202020204" pitchFamily="34" charset="0"/>
              </a:rPr>
              <a:t>This is enhanced by the weak A–U bonds at the DNA-RNA hybrid site</a:t>
            </a:r>
          </a:p>
        </p:txBody>
      </p:sp>
      <p:pic>
        <p:nvPicPr>
          <p:cNvPr id="35844" name="Picture 5" descr="2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468" y="2498725"/>
            <a:ext cx="4098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p:cNvSpPr txBox="1">
            <a:spLocks noChangeArrowheads="1"/>
          </p:cNvSpPr>
          <p:nvPr/>
        </p:nvSpPr>
        <p:spPr bwMode="auto">
          <a:xfrm>
            <a:off x="989489" y="161925"/>
            <a:ext cx="74687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eaLnBrk="1" hangingPunct="1">
              <a:buFontTx/>
              <a:buNone/>
              <a:defRPr sz="2800">
                <a:latin typeface="Arial" panose="020B0604020202020204" pitchFamily="34" charset="0"/>
                <a:cs typeface="Arial" panose="020B0604020202020204" pitchFamily="34" charset="0"/>
              </a:defRPr>
            </a:lvl1pPr>
            <a:lvl2pPr marL="742950" indent="-285750">
              <a:spcBef>
                <a:spcPct val="20000"/>
              </a:spcBef>
              <a:buChar char="–"/>
              <a:defRPr sz="2800"/>
            </a:lvl2pPr>
            <a:lvl3pPr marL="1143000" indent="-228600">
              <a:spcBef>
                <a:spcPct val="20000"/>
              </a:spcBef>
              <a:buChar cha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Transcription in prokaryotes: Termination</a:t>
            </a:r>
          </a:p>
        </p:txBody>
      </p:sp>
      <p:sp>
        <p:nvSpPr>
          <p:cNvPr id="35846" name="Rectangle 7"/>
          <p:cNvSpPr>
            <a:spLocks noChangeArrowheads="1"/>
          </p:cNvSpPr>
          <p:nvPr/>
        </p:nvSpPr>
        <p:spPr bwMode="auto">
          <a:xfrm>
            <a:off x="4318000" y="6413470"/>
            <a:ext cx="184731"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0"/>
          </a:p>
        </p:txBody>
      </p:sp>
      <p:sp>
        <p:nvSpPr>
          <p:cNvPr id="2" name="TextBox 1"/>
          <p:cNvSpPr txBox="1">
            <a:spLocks noChangeArrowheads="1"/>
          </p:cNvSpPr>
          <p:nvPr/>
        </p:nvSpPr>
        <p:spPr bwMode="auto">
          <a:xfrm>
            <a:off x="103188" y="5716588"/>
            <a:ext cx="332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0">
                <a:solidFill>
                  <a:srgbClr val="0000FF"/>
                </a:solidFill>
              </a:rPr>
              <a:t>GAATAC….CTG….GTATTC</a:t>
            </a:r>
          </a:p>
        </p:txBody>
      </p:sp>
    </p:spTree>
    <p:extLst>
      <p:ext uri="{BB962C8B-B14F-4D97-AF65-F5344CB8AC3E}">
        <p14:creationId xmlns:p14="http://schemas.microsoft.com/office/powerpoint/2010/main" val="273472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990600" y="997803"/>
            <a:ext cx="7180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latin typeface="Arial" panose="020B0604020202020204" pitchFamily="34" charset="0"/>
              </a:rPr>
              <a:t>The DNA does not leave the nucleus,</a:t>
            </a:r>
          </a:p>
          <a:p>
            <a:pPr algn="ctr" eaLnBrk="1" hangingPunct="1">
              <a:spcBef>
                <a:spcPct val="0"/>
              </a:spcBef>
              <a:buFontTx/>
              <a:buNone/>
            </a:pPr>
            <a:r>
              <a:rPr lang="en-US" altLang="en-US" sz="2400" b="0">
                <a:latin typeface="Arial" panose="020B0604020202020204" pitchFamily="34" charset="0"/>
              </a:rPr>
              <a:t>so transcription happens in the nucleus.</a:t>
            </a:r>
          </a:p>
        </p:txBody>
      </p:sp>
      <p:sp>
        <p:nvSpPr>
          <p:cNvPr id="38915" name="Text Box 4"/>
          <p:cNvSpPr txBox="1">
            <a:spLocks noChangeArrowheads="1"/>
          </p:cNvSpPr>
          <p:nvPr/>
        </p:nvSpPr>
        <p:spPr bwMode="auto">
          <a:xfrm>
            <a:off x="2060334" y="2369403"/>
            <a:ext cx="4875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solidFill>
                  <a:srgbClr val="FF0000"/>
                </a:solidFill>
                <a:latin typeface="Arial" panose="020B0604020202020204" pitchFamily="34" charset="0"/>
              </a:rPr>
              <a:t>RNA polymerase I (Pol I):</a:t>
            </a:r>
          </a:p>
          <a:p>
            <a:pPr algn="ctr" eaLnBrk="1" hangingPunct="1">
              <a:spcBef>
                <a:spcPct val="0"/>
              </a:spcBef>
              <a:buFontTx/>
              <a:buNone/>
            </a:pPr>
            <a:r>
              <a:rPr lang="en-US" altLang="en-US" sz="2400" b="0">
                <a:latin typeface="Arial" panose="020B0604020202020204" pitchFamily="34" charset="0"/>
              </a:rPr>
              <a:t>transcribes ribosomal RNA (rRNA)</a:t>
            </a:r>
          </a:p>
        </p:txBody>
      </p:sp>
      <p:sp>
        <p:nvSpPr>
          <p:cNvPr id="38916" name="Text Box 5"/>
          <p:cNvSpPr txBox="1">
            <a:spLocks noChangeArrowheads="1"/>
          </p:cNvSpPr>
          <p:nvPr/>
        </p:nvSpPr>
        <p:spPr bwMode="auto">
          <a:xfrm>
            <a:off x="1889615" y="3779103"/>
            <a:ext cx="52171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solidFill>
                  <a:srgbClr val="9900CC"/>
                </a:solidFill>
                <a:latin typeface="Arial" panose="020B0604020202020204" pitchFamily="34" charset="0"/>
              </a:rPr>
              <a:t>RNA polymerase II (Pol II):</a:t>
            </a:r>
          </a:p>
          <a:p>
            <a:pPr algn="ctr" eaLnBrk="1" hangingPunct="1">
              <a:spcBef>
                <a:spcPct val="0"/>
              </a:spcBef>
              <a:buFontTx/>
              <a:buNone/>
            </a:pPr>
            <a:r>
              <a:rPr lang="en-US" altLang="en-US" sz="2400" b="0">
                <a:latin typeface="Arial" panose="020B0604020202020204" pitchFamily="34" charset="0"/>
              </a:rPr>
              <a:t>transcribes messenger RNA (mRNA)</a:t>
            </a:r>
          </a:p>
        </p:txBody>
      </p:sp>
      <p:sp>
        <p:nvSpPr>
          <p:cNvPr id="38917" name="Text Box 6"/>
          <p:cNvSpPr txBox="1">
            <a:spLocks noChangeArrowheads="1"/>
          </p:cNvSpPr>
          <p:nvPr/>
        </p:nvSpPr>
        <p:spPr bwMode="auto">
          <a:xfrm>
            <a:off x="2215826" y="5188803"/>
            <a:ext cx="4564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solidFill>
                  <a:srgbClr val="FF0000"/>
                </a:solidFill>
                <a:latin typeface="Arial" panose="020B0604020202020204" pitchFamily="34" charset="0"/>
              </a:rPr>
              <a:t>RNA polymerase III (Pol III):</a:t>
            </a:r>
          </a:p>
          <a:p>
            <a:pPr algn="ctr" eaLnBrk="1" hangingPunct="1">
              <a:spcBef>
                <a:spcPct val="0"/>
              </a:spcBef>
              <a:buFontTx/>
              <a:buNone/>
            </a:pPr>
            <a:r>
              <a:rPr lang="en-US" altLang="en-US" sz="2400" b="0">
                <a:latin typeface="Arial" panose="020B0604020202020204" pitchFamily="34" charset="0"/>
              </a:rPr>
              <a:t>transcribes transfer RNA (tRNA)</a:t>
            </a:r>
          </a:p>
        </p:txBody>
      </p:sp>
      <p:sp>
        <p:nvSpPr>
          <p:cNvPr id="38918" name="Text Box 7"/>
          <p:cNvSpPr txBox="1">
            <a:spLocks noChangeArrowheads="1"/>
          </p:cNvSpPr>
          <p:nvPr/>
        </p:nvSpPr>
        <p:spPr bwMode="auto">
          <a:xfrm>
            <a:off x="2129512" y="9525"/>
            <a:ext cx="4880888"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Transcription in eukaryotes</a:t>
            </a:r>
          </a:p>
        </p:txBody>
      </p:sp>
      <p:sp>
        <p:nvSpPr>
          <p:cNvPr id="419848" name="Rectangle 8"/>
          <p:cNvSpPr>
            <a:spLocks noChangeArrowheads="1"/>
          </p:cNvSpPr>
          <p:nvPr/>
        </p:nvSpPr>
        <p:spPr bwMode="auto">
          <a:xfrm>
            <a:off x="762000" y="3929270"/>
            <a:ext cx="184731" cy="461665"/>
          </a:xfrm>
          <a:prstGeom prst="rect">
            <a:avLst/>
          </a:prstGeom>
          <a:noFill/>
          <a:ln w="9525" algn="ctr">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0"/>
          </a:p>
        </p:txBody>
      </p:sp>
    </p:spTree>
    <p:extLst>
      <p:ext uri="{BB962C8B-B14F-4D97-AF65-F5344CB8AC3E}">
        <p14:creationId xmlns:p14="http://schemas.microsoft.com/office/powerpoint/2010/main" val="424666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48"/>
                                        </p:tgtEl>
                                        <p:attrNameLst>
                                          <p:attrName>style.visibility</p:attrName>
                                        </p:attrNameLst>
                                      </p:cBhvr>
                                      <p:to>
                                        <p:strVal val="visible"/>
                                      </p:to>
                                    </p:set>
                                    <p:animEffect transition="in" filter="dissolve">
                                      <p:cBhvr>
                                        <p:cTn id="7" dur="500"/>
                                        <p:tgtEl>
                                          <p:spTgt spid="419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asic structue of an amino acids: alpha carbon, alpha hydrogen, alpha carboxyl group, alpha amino group and R-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47186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
          <p:cNvSpPr txBox="1">
            <a:spLocks noChangeArrowheads="1"/>
          </p:cNvSpPr>
          <p:nvPr/>
        </p:nvSpPr>
        <p:spPr bwMode="auto">
          <a:xfrm>
            <a:off x="0" y="492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Amino Acid Basics</a:t>
            </a:r>
          </a:p>
        </p:txBody>
      </p:sp>
      <p:sp>
        <p:nvSpPr>
          <p:cNvPr id="11268" name="Text Box 11"/>
          <p:cNvSpPr txBox="1">
            <a:spLocks noChangeArrowheads="1"/>
          </p:cNvSpPr>
          <p:nvPr/>
        </p:nvSpPr>
        <p:spPr bwMode="auto">
          <a:xfrm>
            <a:off x="4419600" y="152400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latin typeface="Arial" panose="020B0604020202020204" pitchFamily="34" charset="0"/>
              </a:rPr>
              <a:t>The L-enantiomer is utilized for all </a:t>
            </a:r>
            <a:r>
              <a:rPr lang="en-US" altLang="en-US" sz="2400" b="0">
                <a:solidFill>
                  <a:srgbClr val="FF0000"/>
                </a:solidFill>
                <a:latin typeface="Arial" panose="020B0604020202020204" pitchFamily="34" charset="0"/>
              </a:rPr>
              <a:t>ribosomally encoded</a:t>
            </a:r>
          </a:p>
          <a:p>
            <a:pPr algn="ctr" eaLnBrk="1" hangingPunct="1">
              <a:spcBef>
                <a:spcPct val="0"/>
              </a:spcBef>
              <a:buFontTx/>
              <a:buNone/>
            </a:pPr>
            <a:r>
              <a:rPr lang="en-US" altLang="en-US" sz="2400" b="0">
                <a:latin typeface="Arial" panose="020B0604020202020204" pitchFamily="34" charset="0"/>
              </a:rPr>
              <a:t>amino acids.</a:t>
            </a:r>
          </a:p>
        </p:txBody>
      </p:sp>
      <p:sp>
        <p:nvSpPr>
          <p:cNvPr id="21516" name="Text Box 12"/>
          <p:cNvSpPr txBox="1">
            <a:spLocks noChangeArrowheads="1"/>
          </p:cNvSpPr>
          <p:nvPr/>
        </p:nvSpPr>
        <p:spPr bwMode="auto">
          <a:xfrm>
            <a:off x="266700" y="41910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0">
                <a:latin typeface="Arial" panose="020B0604020202020204" pitchFamily="34" charset="0"/>
              </a:rPr>
              <a:t>20 “standard” amino acids are </a:t>
            </a:r>
            <a:r>
              <a:rPr lang="en-US" altLang="en-US" sz="2400" b="0">
                <a:solidFill>
                  <a:srgbClr val="FF0000"/>
                </a:solidFill>
                <a:latin typeface="Arial" panose="020B0604020202020204" pitchFamily="34" charset="0"/>
              </a:rPr>
              <a:t>ribosomally encoded</a:t>
            </a:r>
            <a:r>
              <a:rPr lang="en-US" altLang="en-US" sz="2400" b="0">
                <a:latin typeface="Arial" panose="020B0604020202020204" pitchFamily="34" charset="0"/>
              </a:rPr>
              <a:t>.</a:t>
            </a:r>
          </a:p>
          <a:p>
            <a:pPr algn="ctr" eaLnBrk="1" hangingPunct="1">
              <a:spcBef>
                <a:spcPct val="0"/>
              </a:spcBef>
              <a:buFontTx/>
              <a:buNone/>
            </a:pPr>
            <a:r>
              <a:rPr lang="en-US" altLang="en-US" sz="2400" b="0">
                <a:latin typeface="Arial" panose="020B0604020202020204" pitchFamily="34" charset="0"/>
              </a:rPr>
              <a:t>Other amino acids exist in proteins, typically via</a:t>
            </a:r>
          </a:p>
          <a:p>
            <a:pPr algn="ctr" eaLnBrk="1" hangingPunct="1">
              <a:spcBef>
                <a:spcPct val="0"/>
              </a:spcBef>
              <a:buFontTx/>
              <a:buNone/>
            </a:pPr>
            <a:r>
              <a:rPr lang="en-US" altLang="en-US" sz="2400" b="0">
                <a:latin typeface="Arial" panose="020B0604020202020204" pitchFamily="34" charset="0"/>
              </a:rPr>
              <a:t>post-translational modifications.  </a:t>
            </a:r>
          </a:p>
          <a:p>
            <a:pPr algn="ctr" eaLnBrk="1" hangingPunct="1">
              <a:spcBef>
                <a:spcPct val="0"/>
              </a:spcBef>
              <a:buFontTx/>
              <a:buNone/>
            </a:pPr>
            <a:endParaRPr lang="en-US" altLang="en-US" sz="2400" b="0">
              <a:latin typeface="Arial" panose="020B0604020202020204" pitchFamily="34" charset="0"/>
            </a:endParaRPr>
          </a:p>
          <a:p>
            <a:pPr algn="ctr" eaLnBrk="1" hangingPunct="1">
              <a:spcBef>
                <a:spcPct val="0"/>
              </a:spcBef>
              <a:buFontTx/>
              <a:buNone/>
            </a:pPr>
            <a:r>
              <a:rPr lang="en-US" altLang="en-US" sz="2400" b="0">
                <a:latin typeface="Arial" panose="020B0604020202020204" pitchFamily="34" charset="0"/>
              </a:rPr>
              <a:t>Two other amino acids can be encoded by </a:t>
            </a:r>
          </a:p>
          <a:p>
            <a:pPr algn="ctr" eaLnBrk="1" hangingPunct="1">
              <a:spcBef>
                <a:spcPct val="0"/>
              </a:spcBef>
              <a:buFontTx/>
              <a:buNone/>
            </a:pPr>
            <a:r>
              <a:rPr lang="en-US" altLang="en-US" sz="2400" b="0">
                <a:latin typeface="Arial" panose="020B0604020202020204" pitchFamily="34" charset="0"/>
              </a:rPr>
              <a:t>ribosomes in very rare cases (as discussed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04800" y="762000"/>
            <a:ext cx="77909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latin typeface="Arial" panose="020B0604020202020204" pitchFamily="34" charset="0"/>
              </a:rPr>
              <a:t>Promoter is usually ~50 bp from transcriptional start site</a:t>
            </a:r>
          </a:p>
        </p:txBody>
      </p:sp>
      <p:sp>
        <p:nvSpPr>
          <p:cNvPr id="40963" name="Text Box 4"/>
          <p:cNvSpPr txBox="1">
            <a:spLocks noChangeArrowheads="1"/>
          </p:cNvSpPr>
          <p:nvPr/>
        </p:nvSpPr>
        <p:spPr bwMode="auto">
          <a:xfrm>
            <a:off x="304800" y="1295400"/>
            <a:ext cx="67569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a:latin typeface="Arial" panose="020B0604020202020204" pitchFamily="34" charset="0"/>
              </a:rPr>
              <a:t>Purified Pol II </a:t>
            </a:r>
            <a:r>
              <a:rPr lang="en-US" altLang="en-US" sz="2400" b="0" u="sng">
                <a:latin typeface="Arial" panose="020B0604020202020204" pitchFamily="34" charset="0"/>
              </a:rPr>
              <a:t>cannot</a:t>
            </a:r>
            <a:r>
              <a:rPr lang="en-US" altLang="en-US" sz="2400" b="0">
                <a:latin typeface="Arial" panose="020B0604020202020204" pitchFamily="34" charset="0"/>
              </a:rPr>
              <a:t> initiate transcription in vitro</a:t>
            </a:r>
          </a:p>
        </p:txBody>
      </p:sp>
      <p:sp>
        <p:nvSpPr>
          <p:cNvPr id="40964" name="Text Box 5"/>
          <p:cNvSpPr txBox="1">
            <a:spLocks noChangeArrowheads="1"/>
          </p:cNvSpPr>
          <p:nvPr/>
        </p:nvSpPr>
        <p:spPr bwMode="auto">
          <a:xfrm>
            <a:off x="533400" y="1828800"/>
            <a:ext cx="7083991" cy="156966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0" i="1">
                <a:solidFill>
                  <a:srgbClr val="0000FF"/>
                </a:solidFill>
                <a:latin typeface="Arial" panose="020B0604020202020204" pitchFamily="34" charset="0"/>
              </a:rPr>
              <a:t>Transcription factors</a:t>
            </a:r>
            <a:r>
              <a:rPr lang="en-US" altLang="en-US" sz="2400" b="0">
                <a:latin typeface="Arial" panose="020B0604020202020204" pitchFamily="34" charset="0"/>
              </a:rPr>
              <a:t> are required to</a:t>
            </a:r>
          </a:p>
          <a:p>
            <a:pPr eaLnBrk="1" hangingPunct="1">
              <a:spcBef>
                <a:spcPct val="0"/>
              </a:spcBef>
              <a:buFontTx/>
              <a:buNone/>
            </a:pPr>
            <a:r>
              <a:rPr lang="en-US" altLang="en-US" sz="2400" b="0">
                <a:latin typeface="Arial" panose="020B0604020202020204" pitchFamily="34" charset="0"/>
              </a:rPr>
              <a:t>	• position Pol II at promoter</a:t>
            </a:r>
          </a:p>
          <a:p>
            <a:pPr eaLnBrk="1" hangingPunct="1">
              <a:spcBef>
                <a:spcPct val="0"/>
              </a:spcBef>
              <a:buFontTx/>
              <a:buNone/>
            </a:pPr>
            <a:r>
              <a:rPr lang="en-US" altLang="en-US" sz="2400" b="0">
                <a:latin typeface="Arial" panose="020B0604020202020204" pitchFamily="34" charset="0"/>
              </a:rPr>
              <a:t>	• pull apart the DNA strands</a:t>
            </a:r>
          </a:p>
          <a:p>
            <a:pPr eaLnBrk="1" hangingPunct="1">
              <a:spcBef>
                <a:spcPct val="0"/>
              </a:spcBef>
              <a:buFontTx/>
              <a:buNone/>
            </a:pPr>
            <a:r>
              <a:rPr lang="en-US" altLang="en-US" sz="2400" b="0">
                <a:latin typeface="Arial" panose="020B0604020202020204" pitchFamily="34" charset="0"/>
              </a:rPr>
              <a:t>	• release Pol II from the promoter after initiation</a:t>
            </a:r>
            <a:endParaRPr lang="en-US" altLang="en-US" sz="2400" b="0" i="1">
              <a:latin typeface="Arial" panose="020B0604020202020204" pitchFamily="34" charset="0"/>
            </a:endParaRPr>
          </a:p>
        </p:txBody>
      </p:sp>
      <p:pic>
        <p:nvPicPr>
          <p:cNvPr id="40965" name="Picture 6" descr="RNAPII_h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52578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5375275" y="4138613"/>
            <a:ext cx="3303981" cy="1446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231775" algn="l"/>
              </a:tabLst>
              <a:defRPr sz="3200">
                <a:solidFill>
                  <a:schemeClr val="tx1"/>
                </a:solidFill>
                <a:latin typeface="Times New Roman" panose="02020603050405020304" pitchFamily="18" charset="0"/>
              </a:defRPr>
            </a:lvl1pPr>
            <a:lvl2pPr marL="742950" indent="-285750">
              <a:spcBef>
                <a:spcPct val="20000"/>
              </a:spcBef>
              <a:buChar char="–"/>
              <a:tabLst>
                <a:tab pos="231775" algn="l"/>
              </a:tabLst>
              <a:defRPr sz="2800">
                <a:solidFill>
                  <a:schemeClr val="tx1"/>
                </a:solidFill>
                <a:latin typeface="Times New Roman" panose="02020603050405020304" pitchFamily="18" charset="0"/>
              </a:defRPr>
            </a:lvl2pPr>
            <a:lvl3pPr marL="1143000" indent="-228600">
              <a:spcBef>
                <a:spcPct val="20000"/>
              </a:spcBef>
              <a:buChar char="•"/>
              <a:tabLst>
                <a:tab pos="231775" algn="l"/>
              </a:tabLst>
              <a:defRPr sz="2400">
                <a:solidFill>
                  <a:schemeClr val="tx1"/>
                </a:solidFill>
                <a:latin typeface="Times New Roman" panose="02020603050405020304" pitchFamily="18" charset="0"/>
              </a:defRPr>
            </a:lvl3pPr>
            <a:lvl4pPr marL="1600200" indent="-228600">
              <a:spcBef>
                <a:spcPct val="20000"/>
              </a:spcBef>
              <a:buChar char="–"/>
              <a:tabLst>
                <a:tab pos="231775" algn="l"/>
              </a:tabLst>
              <a:defRPr sz="2000">
                <a:solidFill>
                  <a:schemeClr val="tx1"/>
                </a:solidFill>
                <a:latin typeface="Times New Roman" panose="02020603050405020304" pitchFamily="18" charset="0"/>
              </a:defRPr>
            </a:lvl4pPr>
            <a:lvl5pPr marL="2057400" indent="-228600">
              <a:spcBef>
                <a:spcPct val="20000"/>
              </a:spcBef>
              <a:buChar char="»"/>
              <a:tabLst>
                <a:tab pos="2317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1775"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0" i="1">
                <a:solidFill>
                  <a:srgbClr val="0000FF"/>
                </a:solidFill>
                <a:latin typeface="Arial" panose="020B0604020202020204" pitchFamily="34" charset="0"/>
              </a:rPr>
              <a:t>Transcriptional activators</a:t>
            </a:r>
            <a:endParaRPr lang="en-US" altLang="en-US" sz="2200" b="0">
              <a:solidFill>
                <a:srgbClr val="0000FF"/>
              </a:solidFill>
              <a:latin typeface="Arial" panose="020B0604020202020204" pitchFamily="34" charset="0"/>
            </a:endParaRPr>
          </a:p>
          <a:p>
            <a:pPr eaLnBrk="1" hangingPunct="1">
              <a:spcBef>
                <a:spcPct val="0"/>
              </a:spcBef>
              <a:buFontTx/>
              <a:buNone/>
            </a:pPr>
            <a:r>
              <a:rPr lang="en-US" altLang="en-US" sz="2200" b="0">
                <a:latin typeface="Arial" panose="020B0604020202020204" pitchFamily="34" charset="0"/>
              </a:rPr>
              <a:t>are modular proteins:</a:t>
            </a:r>
          </a:p>
          <a:p>
            <a:pPr eaLnBrk="1" hangingPunct="1">
              <a:spcBef>
                <a:spcPct val="0"/>
              </a:spcBef>
              <a:buFontTx/>
              <a:buNone/>
            </a:pPr>
            <a:r>
              <a:rPr lang="en-US" altLang="en-US" sz="2200" b="0">
                <a:latin typeface="Arial" panose="020B0604020202020204" pitchFamily="34" charset="0"/>
              </a:rPr>
              <a:t>	• DNA-binding domain</a:t>
            </a:r>
          </a:p>
          <a:p>
            <a:pPr eaLnBrk="1" hangingPunct="1">
              <a:spcBef>
                <a:spcPct val="0"/>
              </a:spcBef>
              <a:buFontTx/>
              <a:buNone/>
            </a:pPr>
            <a:r>
              <a:rPr lang="en-US" altLang="en-US" sz="2200" b="0">
                <a:latin typeface="Arial" panose="020B0604020202020204" pitchFamily="34" charset="0"/>
              </a:rPr>
              <a:t>	• Activation domain</a:t>
            </a:r>
            <a:endParaRPr lang="en-US" altLang="en-US" sz="2200" b="0" i="1">
              <a:latin typeface="Arial" panose="020B0604020202020204" pitchFamily="34" charset="0"/>
            </a:endParaRPr>
          </a:p>
        </p:txBody>
      </p:sp>
      <p:sp>
        <p:nvSpPr>
          <p:cNvPr id="40967" name="Text Box 8"/>
          <p:cNvSpPr txBox="1">
            <a:spLocks noChangeArrowheads="1"/>
          </p:cNvSpPr>
          <p:nvPr/>
        </p:nvSpPr>
        <p:spPr bwMode="auto">
          <a:xfrm>
            <a:off x="1295400" y="85725"/>
            <a:ext cx="6597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Transcription in eukaryotes: Initiation</a:t>
            </a:r>
          </a:p>
        </p:txBody>
      </p:sp>
    </p:spTree>
    <p:extLst>
      <p:ext uri="{BB962C8B-B14F-4D97-AF65-F5344CB8AC3E}">
        <p14:creationId xmlns:p14="http://schemas.microsoft.com/office/powerpoint/2010/main" val="208038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0" y="9525"/>
            <a:ext cx="60179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Post-transcriptional modifications</a:t>
            </a:r>
          </a:p>
        </p:txBody>
      </p:sp>
      <p:sp>
        <p:nvSpPr>
          <p:cNvPr id="41987" name="Text Box 3"/>
          <p:cNvSpPr txBox="1">
            <a:spLocks noChangeArrowheads="1"/>
          </p:cNvSpPr>
          <p:nvPr/>
        </p:nvSpPr>
        <p:spPr bwMode="auto">
          <a:xfrm>
            <a:off x="334963" y="595890"/>
            <a:ext cx="7457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FF0000"/>
                </a:solidFill>
                <a:latin typeface="Arial" panose="020B0604020202020204" pitchFamily="34" charset="0"/>
              </a:rPr>
              <a:t>Prokaryotes:</a:t>
            </a:r>
            <a:r>
              <a:rPr lang="en-US" altLang="en-US" sz="2000" b="0" dirty="0">
                <a:latin typeface="Arial" panose="020B0604020202020204" pitchFamily="34" charset="0"/>
              </a:rPr>
              <a:t>  primary mRNA transcripts are ready for translation</a:t>
            </a:r>
          </a:p>
        </p:txBody>
      </p:sp>
      <p:sp>
        <p:nvSpPr>
          <p:cNvPr id="41988" name="Text Box 4"/>
          <p:cNvSpPr txBox="1">
            <a:spLocks noChangeArrowheads="1"/>
          </p:cNvSpPr>
          <p:nvPr/>
        </p:nvSpPr>
        <p:spPr bwMode="auto">
          <a:xfrm>
            <a:off x="304800" y="1197114"/>
            <a:ext cx="75635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FF0000"/>
                </a:solidFill>
                <a:latin typeface="Arial" panose="020B0604020202020204" pitchFamily="34" charset="0"/>
              </a:rPr>
              <a:t>Eukaryotes:</a:t>
            </a:r>
            <a:r>
              <a:rPr lang="en-US" altLang="en-US" sz="2000" b="0">
                <a:latin typeface="Arial" panose="020B0604020202020204" pitchFamily="34" charset="0"/>
              </a:rPr>
              <a:t> pre-mRNA made in nucleus; translation in cytoplasm</a:t>
            </a:r>
          </a:p>
          <a:p>
            <a:pPr eaLnBrk="1" hangingPunct="1">
              <a:spcBef>
                <a:spcPct val="0"/>
              </a:spcBef>
              <a:buFontTx/>
              <a:buNone/>
            </a:pPr>
            <a:r>
              <a:rPr lang="en-US" altLang="en-US" sz="2000" b="0">
                <a:latin typeface="Arial" panose="020B0604020202020204" pitchFamily="34" charset="0"/>
              </a:rPr>
              <a:t>	</a:t>
            </a:r>
            <a:r>
              <a:rPr lang="en-US" altLang="en-US" sz="2000" b="0">
                <a:solidFill>
                  <a:srgbClr val="0000FF"/>
                </a:solidFill>
                <a:latin typeface="Arial" panose="020B0604020202020204" pitchFamily="34" charset="0"/>
              </a:rPr>
              <a:t>post-transcriptional processing takes place in nucleus</a:t>
            </a:r>
          </a:p>
        </p:txBody>
      </p:sp>
      <p:grpSp>
        <p:nvGrpSpPr>
          <p:cNvPr id="422925" name="Group 13"/>
          <p:cNvGrpSpPr>
            <a:grpSpLocks/>
          </p:cNvGrpSpPr>
          <p:nvPr/>
        </p:nvGrpSpPr>
        <p:grpSpPr bwMode="auto">
          <a:xfrm>
            <a:off x="319087" y="3376612"/>
            <a:ext cx="5954713" cy="814388"/>
            <a:chOff x="47" y="2381"/>
            <a:chExt cx="3751" cy="513"/>
          </a:xfrm>
        </p:grpSpPr>
        <p:sp>
          <p:nvSpPr>
            <p:cNvPr id="41994" name="Text Box 6"/>
            <p:cNvSpPr txBox="1">
              <a:spLocks noChangeArrowheads="1"/>
            </p:cNvSpPr>
            <p:nvPr/>
          </p:nvSpPr>
          <p:spPr bwMode="auto">
            <a:xfrm>
              <a:off x="47" y="2381"/>
              <a:ext cx="37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9900CC"/>
                  </a:solidFill>
                  <a:latin typeface="Arial" panose="020B0604020202020204" pitchFamily="34" charset="0"/>
                </a:rPr>
                <a:t>2. poly-A tail added to 3’-end by poly-A polymerase</a:t>
              </a:r>
            </a:p>
          </p:txBody>
        </p:sp>
        <p:sp>
          <p:nvSpPr>
            <p:cNvPr id="41995" name="Text Box 7"/>
            <p:cNvSpPr txBox="1">
              <a:spLocks noChangeArrowheads="1"/>
            </p:cNvSpPr>
            <p:nvPr/>
          </p:nvSpPr>
          <p:spPr bwMode="auto">
            <a:xfrm>
              <a:off x="60" y="2700"/>
              <a:ext cx="2750" cy="19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0" dirty="0">
                  <a:latin typeface="Arial" panose="020B0604020202020204" pitchFamily="34" charset="0"/>
                </a:rPr>
                <a:t>FUNCTION: stability; facilitates transfer to cytoplasm</a:t>
              </a:r>
            </a:p>
          </p:txBody>
        </p:sp>
      </p:grpSp>
      <p:grpSp>
        <p:nvGrpSpPr>
          <p:cNvPr id="422924" name="Group 12"/>
          <p:cNvGrpSpPr>
            <a:grpSpLocks/>
          </p:cNvGrpSpPr>
          <p:nvPr/>
        </p:nvGrpSpPr>
        <p:grpSpPr bwMode="auto">
          <a:xfrm>
            <a:off x="327723" y="2142619"/>
            <a:ext cx="5784850" cy="841375"/>
            <a:chOff x="336" y="1632"/>
            <a:chExt cx="3644" cy="530"/>
          </a:xfrm>
        </p:grpSpPr>
        <p:sp>
          <p:nvSpPr>
            <p:cNvPr id="41992" name="Text Box 9"/>
            <p:cNvSpPr txBox="1">
              <a:spLocks noChangeArrowheads="1"/>
            </p:cNvSpPr>
            <p:nvPr/>
          </p:nvSpPr>
          <p:spPr bwMode="auto">
            <a:xfrm>
              <a:off x="336" y="1632"/>
              <a:ext cx="32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9900CC"/>
                  </a:solidFill>
                  <a:latin typeface="Arial" panose="020B0604020202020204" pitchFamily="34" charset="0"/>
                </a:rPr>
                <a:t>1. 7-methylguanosine “cap” added to 5’-end</a:t>
              </a:r>
            </a:p>
          </p:txBody>
        </p:sp>
        <p:sp>
          <p:nvSpPr>
            <p:cNvPr id="41993" name="Text Box 10"/>
            <p:cNvSpPr txBox="1">
              <a:spLocks noChangeArrowheads="1"/>
            </p:cNvSpPr>
            <p:nvPr/>
          </p:nvSpPr>
          <p:spPr bwMode="auto">
            <a:xfrm>
              <a:off x="348" y="1968"/>
              <a:ext cx="3632" cy="194"/>
            </a:xfrm>
            <a:prstGeom prst="rect">
              <a:avLst/>
            </a:prstGeom>
            <a:solidFill>
              <a:srgbClr val="FFFFCC"/>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0" dirty="0">
                  <a:latin typeface="Arial" panose="020B0604020202020204" pitchFamily="34" charset="0"/>
                </a:rPr>
                <a:t>FUNCTION: prevents nuclease </a:t>
              </a:r>
              <a:r>
                <a:rPr lang="en-US" altLang="en-US" sz="1400" b="0" dirty="0" smtClean="0">
                  <a:latin typeface="Arial" panose="020B0604020202020204" pitchFamily="34" charset="0"/>
                </a:rPr>
                <a:t>action; facilitates </a:t>
              </a:r>
              <a:r>
                <a:rPr lang="en-US" altLang="en-US" sz="1400" b="0" dirty="0">
                  <a:latin typeface="Arial" panose="020B0604020202020204" pitchFamily="34" charset="0"/>
                </a:rPr>
                <a:t>ribosome recognition</a:t>
              </a:r>
            </a:p>
          </p:txBody>
        </p:sp>
      </p:grpSp>
      <p:sp>
        <p:nvSpPr>
          <p:cNvPr id="422923" name="Text Box 11"/>
          <p:cNvSpPr txBox="1">
            <a:spLocks noChangeArrowheads="1"/>
          </p:cNvSpPr>
          <p:nvPr/>
        </p:nvSpPr>
        <p:spPr bwMode="auto">
          <a:xfrm>
            <a:off x="350837" y="5491145"/>
            <a:ext cx="52229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solidFill>
                  <a:srgbClr val="9900CC"/>
                </a:solidFill>
                <a:latin typeface="Arial" panose="020B0604020202020204" pitchFamily="34" charset="0"/>
              </a:rPr>
              <a:t>3. Introns are spliced out to form final mRNA</a:t>
            </a:r>
          </a:p>
        </p:txBody>
      </p:sp>
      <p:pic>
        <p:nvPicPr>
          <p:cNvPr id="81922" name="Picture 2" descr="http://upload.wikimedia.org/wikipedia/commons/thumb/9/97/Cap_structure.svg/300px-Cap_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11674"/>
            <a:ext cx="2473326" cy="12366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46773" y="4285480"/>
            <a:ext cx="3857625" cy="1104900"/>
          </a:xfrm>
          <a:prstGeom prst="rect">
            <a:avLst/>
          </a:prstGeom>
        </p:spPr>
      </p:pic>
      <p:sp>
        <p:nvSpPr>
          <p:cNvPr id="16" name="Text Box 7"/>
          <p:cNvSpPr txBox="1">
            <a:spLocks noChangeArrowheads="1"/>
          </p:cNvSpPr>
          <p:nvPr/>
        </p:nvSpPr>
        <p:spPr bwMode="auto">
          <a:xfrm>
            <a:off x="350837" y="6041927"/>
            <a:ext cx="3901966" cy="30777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0" dirty="0">
                <a:latin typeface="Arial" panose="020B0604020202020204" pitchFamily="34" charset="0"/>
              </a:rPr>
              <a:t>FUNCTION: </a:t>
            </a:r>
            <a:r>
              <a:rPr lang="en-US" altLang="en-US" sz="1400" b="0" dirty="0" smtClean="0">
                <a:latin typeface="Arial" panose="020B0604020202020204" pitchFamily="34" charset="0"/>
              </a:rPr>
              <a:t>obtain different protein sequences</a:t>
            </a:r>
            <a:endParaRPr lang="en-US" altLang="en-US" sz="1400" b="0" dirty="0">
              <a:latin typeface="Arial" panose="020B0604020202020204" pitchFamily="34" charset="0"/>
            </a:endParaRPr>
          </a:p>
        </p:txBody>
      </p:sp>
    </p:spTree>
    <p:extLst>
      <p:ext uri="{BB962C8B-B14F-4D97-AF65-F5344CB8AC3E}">
        <p14:creationId xmlns:p14="http://schemas.microsoft.com/office/powerpoint/2010/main" val="35002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2924"/>
                                        </p:tgtEl>
                                        <p:attrNameLst>
                                          <p:attrName>style.visibility</p:attrName>
                                        </p:attrNameLst>
                                      </p:cBhvr>
                                      <p:to>
                                        <p:strVal val="visible"/>
                                      </p:to>
                                    </p:set>
                                    <p:animEffect transition="in" filter="dissolve">
                                      <p:cBhvr>
                                        <p:cTn id="7" dur="500"/>
                                        <p:tgtEl>
                                          <p:spTgt spid="4229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2925"/>
                                        </p:tgtEl>
                                        <p:attrNameLst>
                                          <p:attrName>style.visibility</p:attrName>
                                        </p:attrNameLst>
                                      </p:cBhvr>
                                      <p:to>
                                        <p:strVal val="visible"/>
                                      </p:to>
                                    </p:set>
                                    <p:animEffect transition="in" filter="dissolve">
                                      <p:cBhvr>
                                        <p:cTn id="12" dur="500"/>
                                        <p:tgtEl>
                                          <p:spTgt spid="4229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22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uovr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29829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proovr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40227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609600" y="273050"/>
            <a:ext cx="8001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Transcription: prokaryotes versus eukaryotes</a:t>
            </a:r>
          </a:p>
        </p:txBody>
      </p:sp>
      <p:sp>
        <p:nvSpPr>
          <p:cNvPr id="50181" name="Text Box 5"/>
          <p:cNvSpPr txBox="1">
            <a:spLocks noChangeArrowheads="1"/>
          </p:cNvSpPr>
          <p:nvPr/>
        </p:nvSpPr>
        <p:spPr bwMode="auto">
          <a:xfrm>
            <a:off x="1633538" y="4764088"/>
            <a:ext cx="1947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Prokaryotes</a:t>
            </a:r>
          </a:p>
        </p:txBody>
      </p:sp>
      <p:sp>
        <p:nvSpPr>
          <p:cNvPr id="50182" name="Text Box 6"/>
          <p:cNvSpPr txBox="1">
            <a:spLocks noChangeArrowheads="1"/>
          </p:cNvSpPr>
          <p:nvPr/>
        </p:nvSpPr>
        <p:spPr bwMode="auto">
          <a:xfrm>
            <a:off x="5778500" y="4800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Eukaryotes</a:t>
            </a:r>
          </a:p>
        </p:txBody>
      </p:sp>
    </p:spTree>
    <p:extLst>
      <p:ext uri="{BB962C8B-B14F-4D97-AF65-F5344CB8AC3E}">
        <p14:creationId xmlns:p14="http://schemas.microsoft.com/office/powerpoint/2010/main" val="425987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Biochemical analysis of DNA</a:t>
            </a:r>
          </a:p>
        </p:txBody>
      </p:sp>
      <p:sp>
        <p:nvSpPr>
          <p:cNvPr id="57347" name="Text Box 3"/>
          <p:cNvSpPr txBox="1">
            <a:spLocks noChangeArrowheads="1"/>
          </p:cNvSpPr>
          <p:nvPr/>
        </p:nvSpPr>
        <p:spPr bwMode="auto">
          <a:xfrm>
            <a:off x="274638" y="4213225"/>
            <a:ext cx="8702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000" b="0">
                <a:latin typeface="Arial" panose="020B0604020202020204" pitchFamily="34" charset="0"/>
              </a:rPr>
              <a:t>Because DNA is negatively charged, it migrates to the cathode (+) of the electrophoresis system.  </a:t>
            </a:r>
          </a:p>
        </p:txBody>
      </p:sp>
      <p:sp>
        <p:nvSpPr>
          <p:cNvPr id="382980" name="Text Box 4"/>
          <p:cNvSpPr txBox="1">
            <a:spLocks noChangeArrowheads="1"/>
          </p:cNvSpPr>
          <p:nvPr/>
        </p:nvSpPr>
        <p:spPr bwMode="auto">
          <a:xfrm>
            <a:off x="442913" y="5486400"/>
            <a:ext cx="8366125" cy="70788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000" b="0">
                <a:latin typeface="Arial" panose="020B0604020202020204" pitchFamily="34" charset="0"/>
              </a:rPr>
              <a:t>This migration is based solely on size because dsDNA has a constant shape and charge density.</a:t>
            </a:r>
          </a:p>
        </p:txBody>
      </p:sp>
      <p:sp>
        <p:nvSpPr>
          <p:cNvPr id="57349" name="Rectangle 6"/>
          <p:cNvSpPr>
            <a:spLocks noChangeArrowheads="1"/>
          </p:cNvSpPr>
          <p:nvPr/>
        </p:nvSpPr>
        <p:spPr bwMode="auto">
          <a:xfrm>
            <a:off x="923925" y="762000"/>
            <a:ext cx="7402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solidFill>
                  <a:srgbClr val="FF0000"/>
                </a:solidFill>
                <a:latin typeface="Arial" panose="020B0604020202020204" pitchFamily="34" charset="0"/>
              </a:rPr>
              <a:t>Agarose</a:t>
            </a:r>
            <a:r>
              <a:rPr lang="en-US" altLang="en-US" sz="2000" b="0">
                <a:latin typeface="Arial" panose="020B0604020202020204" pitchFamily="34" charset="0"/>
              </a:rPr>
              <a:t> is used for DNA strands over </a:t>
            </a:r>
            <a:r>
              <a:rPr lang="en-US" altLang="en-US" sz="2000" b="0">
                <a:latin typeface="Arial" panose="020B0604020202020204" pitchFamily="34" charset="0"/>
                <a:cs typeface="Arial" panose="020B0604020202020204" pitchFamily="34" charset="0"/>
              </a:rPr>
              <a:t>~300 bp.  Bands greater than 100,000 bp are not resolved.</a:t>
            </a:r>
          </a:p>
        </p:txBody>
      </p:sp>
      <p:sp>
        <p:nvSpPr>
          <p:cNvPr id="57350" name="Rectangle 7"/>
          <p:cNvSpPr>
            <a:spLocks noChangeArrowheads="1"/>
          </p:cNvSpPr>
          <p:nvPr/>
        </p:nvSpPr>
        <p:spPr bwMode="auto">
          <a:xfrm>
            <a:off x="290513" y="2033588"/>
            <a:ext cx="867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cs typeface="Arial" panose="020B0604020202020204" pitchFamily="34" charset="0"/>
              </a:rPr>
              <a:t>Concentration of agarose can be increased to create a denser matrix, or decreased to create a less dense matrix.</a:t>
            </a:r>
          </a:p>
        </p:txBody>
      </p:sp>
      <p:sp>
        <p:nvSpPr>
          <p:cNvPr id="57351" name="Rectangle 8"/>
          <p:cNvSpPr>
            <a:spLocks noChangeArrowheads="1"/>
          </p:cNvSpPr>
          <p:nvPr/>
        </p:nvSpPr>
        <p:spPr bwMode="auto">
          <a:xfrm>
            <a:off x="2054605" y="3306763"/>
            <a:ext cx="5141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0">
                <a:latin typeface="Arial" panose="020B0604020202020204" pitchFamily="34" charset="0"/>
                <a:cs typeface="Arial" panose="020B0604020202020204" pitchFamily="34" charset="0"/>
              </a:rPr>
              <a:t>Larger molecules need a less dense matrix.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2980"/>
                                        </p:tgtEl>
                                        <p:attrNameLst>
                                          <p:attrName>style.visibility</p:attrName>
                                        </p:attrNameLst>
                                      </p:cBhvr>
                                      <p:to>
                                        <p:strVal val="visible"/>
                                      </p:to>
                                    </p:set>
                                    <p:animEffect transition="in" filter="dissolve">
                                      <p:cBhvr>
                                        <p:cTn id="7" dur="500"/>
                                        <p:tgtEl>
                                          <p:spTgt spid="382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26"/>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Staining DNA/RNA gels</a:t>
            </a:r>
          </a:p>
        </p:txBody>
      </p:sp>
      <p:sp>
        <p:nvSpPr>
          <p:cNvPr id="58371" name="Text Box 1030"/>
          <p:cNvSpPr txBox="1">
            <a:spLocks noChangeArrowheads="1"/>
          </p:cNvSpPr>
          <p:nvPr/>
        </p:nvSpPr>
        <p:spPr bwMode="auto">
          <a:xfrm>
            <a:off x="762000" y="3733800"/>
            <a:ext cx="21804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FF0000"/>
                </a:solidFill>
                <a:latin typeface="Arial" panose="020B0604020202020204" pitchFamily="34" charset="0"/>
              </a:rPr>
              <a:t>Ethidium bromide</a:t>
            </a:r>
          </a:p>
        </p:txBody>
      </p:sp>
      <p:pic>
        <p:nvPicPr>
          <p:cNvPr id="58372" name="Picture 1037" descr="Ethidium Bormide Stained DNA in Aga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2393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1038"/>
          <p:cNvSpPr txBox="1">
            <a:spLocks noChangeArrowheads="1"/>
          </p:cNvSpPr>
          <p:nvPr/>
        </p:nvSpPr>
        <p:spPr bwMode="auto">
          <a:xfrm>
            <a:off x="6689725" y="1865313"/>
            <a:ext cx="17799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solidFill>
                  <a:srgbClr val="0000FF"/>
                </a:solidFill>
                <a:latin typeface="Arial" panose="020B0604020202020204" pitchFamily="34" charset="0"/>
              </a:rPr>
              <a:t>1.5% Agarose</a:t>
            </a:r>
          </a:p>
          <a:p>
            <a:pPr eaLnBrk="1" hangingPunct="1">
              <a:spcBef>
                <a:spcPct val="0"/>
              </a:spcBef>
              <a:buFontTx/>
              <a:buNone/>
            </a:pPr>
            <a:endParaRPr lang="en-US" altLang="en-US" sz="2000" b="0">
              <a:solidFill>
                <a:srgbClr val="0000FF"/>
              </a:solidFill>
              <a:latin typeface="Arial" panose="020B0604020202020204" pitchFamily="34" charset="0"/>
            </a:endParaRPr>
          </a:p>
          <a:p>
            <a:pPr eaLnBrk="1" hangingPunct="1">
              <a:spcBef>
                <a:spcPct val="0"/>
              </a:spcBef>
              <a:buFontTx/>
              <a:buNone/>
            </a:pPr>
            <a:r>
              <a:rPr lang="en-US" altLang="en-US" sz="2000" b="0">
                <a:solidFill>
                  <a:srgbClr val="0000FF"/>
                </a:solidFill>
                <a:latin typeface="Arial" panose="020B0604020202020204" pitchFamily="34" charset="0"/>
              </a:rPr>
              <a:t>Illumination</a:t>
            </a:r>
          </a:p>
          <a:p>
            <a:pPr eaLnBrk="1" hangingPunct="1">
              <a:spcBef>
                <a:spcPct val="0"/>
              </a:spcBef>
              <a:buFontTx/>
              <a:buNone/>
            </a:pPr>
            <a:r>
              <a:rPr lang="en-US" altLang="en-US" sz="2000" b="0">
                <a:solidFill>
                  <a:srgbClr val="0000FF"/>
                </a:solidFill>
                <a:latin typeface="Arial" panose="020B0604020202020204" pitchFamily="34" charset="0"/>
              </a:rPr>
              <a:t>at 312 nm</a:t>
            </a:r>
          </a:p>
        </p:txBody>
      </p:sp>
      <p:sp>
        <p:nvSpPr>
          <p:cNvPr id="58374" name="Rectangle 1027"/>
          <p:cNvSpPr>
            <a:spLocks noChangeArrowheads="1"/>
          </p:cNvSpPr>
          <p:nvPr/>
        </p:nvSpPr>
        <p:spPr bwMode="auto">
          <a:xfrm>
            <a:off x="76200" y="609600"/>
            <a:ext cx="891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2000" b="0">
                <a:latin typeface="Arial" panose="020B0604020202020204" pitchFamily="34" charset="0"/>
              </a:rPr>
              <a:t>DNA stains are typically intercalating agents that increase</a:t>
            </a:r>
          </a:p>
          <a:p>
            <a:pPr algn="ctr" eaLnBrk="1" hangingPunct="1">
              <a:lnSpc>
                <a:spcPct val="90000"/>
              </a:lnSpc>
              <a:buFontTx/>
              <a:buNone/>
            </a:pPr>
            <a:r>
              <a:rPr lang="en-US" altLang="en-US" sz="2000" b="0">
                <a:latin typeface="Arial" panose="020B0604020202020204" pitchFamily="34" charset="0"/>
              </a:rPr>
              <a:t> their fluorescence upon DNA/RNA binding</a:t>
            </a:r>
          </a:p>
        </p:txBody>
      </p:sp>
      <p:grpSp>
        <p:nvGrpSpPr>
          <p:cNvPr id="2" name="Group 1039"/>
          <p:cNvGrpSpPr>
            <a:grpSpLocks/>
          </p:cNvGrpSpPr>
          <p:nvPr/>
        </p:nvGrpSpPr>
        <p:grpSpPr bwMode="auto">
          <a:xfrm>
            <a:off x="228600" y="4535488"/>
            <a:ext cx="6889750" cy="2152650"/>
            <a:chOff x="240" y="2857"/>
            <a:chExt cx="4340" cy="1356"/>
          </a:xfrm>
        </p:grpSpPr>
        <p:sp>
          <p:nvSpPr>
            <p:cNvPr id="58377" name="Text Box 1031"/>
            <p:cNvSpPr txBox="1">
              <a:spLocks noChangeArrowheads="1"/>
            </p:cNvSpPr>
            <p:nvPr/>
          </p:nvSpPr>
          <p:spPr bwMode="auto">
            <a:xfrm>
              <a:off x="240" y="2857"/>
              <a:ext cx="3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Intercalates into dsDNA, 1 EtBr molecule per 4-5 bp</a:t>
              </a:r>
            </a:p>
          </p:txBody>
        </p:sp>
        <p:sp>
          <p:nvSpPr>
            <p:cNvPr id="58378" name="Text Box 1032"/>
            <p:cNvSpPr txBox="1">
              <a:spLocks noChangeArrowheads="1"/>
            </p:cNvSpPr>
            <p:nvPr/>
          </p:nvSpPr>
          <p:spPr bwMode="auto">
            <a:xfrm>
              <a:off x="240" y="3216"/>
              <a:ext cx="43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Fluorescence enhanced 30-fold upon nucleic acid binding</a:t>
              </a:r>
            </a:p>
          </p:txBody>
        </p:sp>
        <p:sp>
          <p:nvSpPr>
            <p:cNvPr id="58379" name="Text Box 1033"/>
            <p:cNvSpPr txBox="1">
              <a:spLocks noChangeArrowheads="1"/>
            </p:cNvSpPr>
            <p:nvPr/>
          </p:nvSpPr>
          <p:spPr bwMode="auto">
            <a:xfrm>
              <a:off x="240" y="3600"/>
              <a:ext cx="38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Effective for dsDNA; less effective for ssDNA, RNA</a:t>
              </a:r>
            </a:p>
          </p:txBody>
        </p:sp>
        <p:sp>
          <p:nvSpPr>
            <p:cNvPr id="58380" name="Text Box 1034"/>
            <p:cNvSpPr txBox="1">
              <a:spLocks noChangeArrowheads="1"/>
            </p:cNvSpPr>
            <p:nvPr/>
          </p:nvSpPr>
          <p:spPr bwMode="auto">
            <a:xfrm>
              <a:off x="240" y="3961"/>
              <a:ext cx="22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 Can detect &gt;10 ng of dsDNA</a:t>
              </a:r>
            </a:p>
          </p:txBody>
        </p:sp>
      </p:grpSp>
      <p:graphicFrame>
        <p:nvGraphicFramePr>
          <p:cNvPr id="58376" name="Object 24"/>
          <p:cNvGraphicFramePr>
            <a:graphicFrameLocks noChangeAspect="1"/>
          </p:cNvGraphicFramePr>
          <p:nvPr>
            <p:extLst>
              <p:ext uri="{D42A27DB-BD31-4B8C-83A1-F6EECF244321}">
                <p14:modId xmlns:p14="http://schemas.microsoft.com/office/powerpoint/2010/main" val="2560620902"/>
              </p:ext>
            </p:extLst>
          </p:nvPr>
        </p:nvGraphicFramePr>
        <p:xfrm>
          <a:off x="914400" y="1787525"/>
          <a:ext cx="2390775" cy="1946275"/>
        </p:xfrm>
        <a:graphic>
          <a:graphicData uri="http://schemas.openxmlformats.org/presentationml/2006/ole">
            <mc:AlternateContent xmlns:mc="http://schemas.openxmlformats.org/markup-compatibility/2006">
              <mc:Choice xmlns:v="urn:schemas-microsoft-com:vml" Requires="v">
                <p:oleObj spid="_x0000_s58389" name="CS ChemDraw Drawing" r:id="rId4" imgW="1572387" imgH="1279754" progId="ChemDraw.Document.6.0">
                  <p:embed/>
                </p:oleObj>
              </mc:Choice>
              <mc:Fallback>
                <p:oleObj name="CS ChemDraw Drawing" r:id="rId4" imgW="1572387" imgH="1279754" progId="ChemDraw.Document.6.0">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87525"/>
                        <a:ext cx="239077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7" descr="http://www.intas.de/images/gallery/geldokumentation/big/geldokumentation_sybr-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029" descr="geldokumentation sybr-go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4114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1030"/>
          <p:cNvSpPr txBox="1">
            <a:spLocks noChangeArrowheads="1"/>
          </p:cNvSpPr>
          <p:nvPr/>
        </p:nvSpPr>
        <p:spPr bwMode="auto">
          <a:xfrm>
            <a:off x="1355725" y="54102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9900"/>
                </a:solidFill>
                <a:latin typeface="Arial" panose="020B0604020202020204" pitchFamily="34" charset="0"/>
              </a:rPr>
              <a:t>SYBR Green</a:t>
            </a:r>
          </a:p>
        </p:txBody>
      </p:sp>
      <p:sp>
        <p:nvSpPr>
          <p:cNvPr id="59397" name="Text Box 1031"/>
          <p:cNvSpPr txBox="1">
            <a:spLocks noChangeArrowheads="1"/>
          </p:cNvSpPr>
          <p:nvPr/>
        </p:nvSpPr>
        <p:spPr bwMode="auto">
          <a:xfrm>
            <a:off x="5867400" y="5410200"/>
            <a:ext cx="1808163" cy="4572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BC9A05"/>
                </a:solidFill>
                <a:latin typeface="Arial" panose="020B0604020202020204" pitchFamily="34" charset="0"/>
              </a:rPr>
              <a:t>SYBR Gold</a:t>
            </a:r>
          </a:p>
        </p:txBody>
      </p:sp>
      <p:sp>
        <p:nvSpPr>
          <p:cNvPr id="59398" name="Text Box 1032"/>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Staining DNA/RNA gels</a:t>
            </a:r>
          </a:p>
        </p:txBody>
      </p:sp>
      <p:sp>
        <p:nvSpPr>
          <p:cNvPr id="59399" name="Text Box 1033"/>
          <p:cNvSpPr txBox="1">
            <a:spLocks noChangeArrowheads="1"/>
          </p:cNvSpPr>
          <p:nvPr/>
        </p:nvSpPr>
        <p:spPr bwMode="auto">
          <a:xfrm>
            <a:off x="441325" y="762000"/>
            <a:ext cx="6381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dirty="0">
                <a:latin typeface="Arial" panose="020B0604020202020204" pitchFamily="34" charset="0"/>
              </a:rPr>
              <a:t>Newer dyes have 100-fold fluorescence enhancement </a:t>
            </a:r>
          </a:p>
          <a:p>
            <a:pPr eaLnBrk="1" hangingPunct="1">
              <a:spcBef>
                <a:spcPct val="0"/>
              </a:spcBef>
              <a:buFontTx/>
              <a:buNone/>
            </a:pPr>
            <a:r>
              <a:rPr lang="en-US" altLang="en-US" sz="2000" b="0" dirty="0">
                <a:latin typeface="Arial" panose="020B0604020202020204" pitchFamily="34" charset="0"/>
              </a:rPr>
              <a:t>upon binding</a:t>
            </a:r>
          </a:p>
        </p:txBody>
      </p:sp>
      <p:sp>
        <p:nvSpPr>
          <p:cNvPr id="59400" name="Text Box 1034"/>
          <p:cNvSpPr txBox="1">
            <a:spLocks noChangeArrowheads="1"/>
          </p:cNvSpPr>
          <p:nvPr/>
        </p:nvSpPr>
        <p:spPr bwMode="auto">
          <a:xfrm>
            <a:off x="441325" y="1752600"/>
            <a:ext cx="3453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0">
                <a:latin typeface="Arial" panose="020B0604020202020204" pitchFamily="34" charset="0"/>
              </a:rPr>
              <a:t>Can detect &gt;25 pg of dsDNA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scription Amino aci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683039"/>
            <a:ext cx="4572000" cy="5922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p:cNvSpPr txBox="1">
            <a:spLocks noChangeArrowheads="1"/>
          </p:cNvSpPr>
          <p:nvPr/>
        </p:nvSpPr>
        <p:spPr bwMode="auto">
          <a:xfrm>
            <a:off x="0" y="492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Amino Acid Basics</a:t>
            </a:r>
          </a:p>
        </p:txBody>
      </p:sp>
    </p:spTree>
    <p:extLst>
      <p:ext uri="{BB962C8B-B14F-4D97-AF65-F5344CB8AC3E}">
        <p14:creationId xmlns:p14="http://schemas.microsoft.com/office/powerpoint/2010/main" val="37543142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443288" y="76200"/>
            <a:ext cx="227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pK</a:t>
            </a:r>
            <a:r>
              <a:rPr lang="en-US" altLang="en-US" baseline="-25000">
                <a:latin typeface="Arial" panose="020B0604020202020204" pitchFamily="34" charset="0"/>
                <a:cs typeface="Arial" panose="020B0604020202020204" pitchFamily="34" charset="0"/>
              </a:rPr>
              <a:t>a</a:t>
            </a:r>
            <a:r>
              <a:rPr lang="en-US" altLang="en-US">
                <a:latin typeface="Arial" panose="020B0604020202020204" pitchFamily="34" charset="0"/>
                <a:cs typeface="Arial" panose="020B0604020202020204" pitchFamily="34" charset="0"/>
              </a:rPr>
              <a:t> values</a:t>
            </a:r>
          </a:p>
        </p:txBody>
      </p:sp>
      <p:sp>
        <p:nvSpPr>
          <p:cNvPr id="13315" name="Text Box 3"/>
          <p:cNvSpPr txBox="1">
            <a:spLocks noChangeArrowheads="1"/>
          </p:cNvSpPr>
          <p:nvPr/>
        </p:nvSpPr>
        <p:spPr bwMode="auto">
          <a:xfrm>
            <a:off x="384175" y="990600"/>
            <a:ext cx="8455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pK</a:t>
            </a:r>
            <a:r>
              <a:rPr lang="en-US" altLang="en-US" sz="2400" baseline="-25000">
                <a:latin typeface="Arial" panose="020B0604020202020204" pitchFamily="34" charset="0"/>
              </a:rPr>
              <a:t>a</a:t>
            </a:r>
            <a:r>
              <a:rPr lang="en-US" altLang="en-US" sz="2400">
                <a:latin typeface="Arial" panose="020B0604020202020204" pitchFamily="34" charset="0"/>
              </a:rPr>
              <a:t> = the pH value at which a functional group is</a:t>
            </a:r>
            <a:br>
              <a:rPr lang="en-US" altLang="en-US" sz="2400">
                <a:latin typeface="Arial" panose="020B0604020202020204" pitchFamily="34" charset="0"/>
              </a:rPr>
            </a:br>
            <a:r>
              <a:rPr lang="en-US" altLang="en-US" sz="2400">
                <a:latin typeface="Arial" panose="020B0604020202020204" pitchFamily="34" charset="0"/>
              </a:rPr>
              <a:t>50% protonated, 50% unprotonated</a:t>
            </a:r>
          </a:p>
        </p:txBody>
      </p:sp>
      <p:graphicFrame>
        <p:nvGraphicFramePr>
          <p:cNvPr id="13316" name="Object 4"/>
          <p:cNvGraphicFramePr>
            <a:graphicFrameLocks noChangeAspect="1"/>
          </p:cNvGraphicFramePr>
          <p:nvPr/>
        </p:nvGraphicFramePr>
        <p:xfrm>
          <a:off x="3810000" y="2895600"/>
          <a:ext cx="1524000" cy="547688"/>
        </p:xfrm>
        <a:graphic>
          <a:graphicData uri="http://schemas.openxmlformats.org/presentationml/2006/ole">
            <mc:AlternateContent xmlns:mc="http://schemas.openxmlformats.org/markup-compatibility/2006">
              <mc:Choice xmlns:v="urn:schemas-microsoft-com:vml" Requires="v">
                <p:oleObj spid="_x0000_s13356" name="CS ChemDraw Drawing" r:id="rId3" imgW="745517" imgH="267778" progId="ChemDraw.Document.6.0">
                  <p:embed/>
                </p:oleObj>
              </mc:Choice>
              <mc:Fallback>
                <p:oleObj name="CS ChemDraw Drawing" r:id="rId3" imgW="745517" imgH="267778"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95600"/>
                        <a:ext cx="152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7"/>
          <p:cNvSpPr txBox="1">
            <a:spLocks noChangeArrowheads="1"/>
          </p:cNvSpPr>
          <p:nvPr/>
        </p:nvSpPr>
        <p:spPr bwMode="auto">
          <a:xfrm>
            <a:off x="3870325" y="3886200"/>
            <a:ext cx="1360488"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pH = 7.0</a:t>
            </a:r>
          </a:p>
        </p:txBody>
      </p:sp>
      <p:grpSp>
        <p:nvGrpSpPr>
          <p:cNvPr id="343067" name="Group 27"/>
          <p:cNvGrpSpPr>
            <a:grpSpLocks/>
          </p:cNvGrpSpPr>
          <p:nvPr/>
        </p:nvGrpSpPr>
        <p:grpSpPr bwMode="auto">
          <a:xfrm>
            <a:off x="685800" y="2908300"/>
            <a:ext cx="2743200" cy="1435100"/>
            <a:chOff x="432" y="1832"/>
            <a:chExt cx="1728" cy="904"/>
          </a:xfrm>
        </p:grpSpPr>
        <p:graphicFrame>
          <p:nvGraphicFramePr>
            <p:cNvPr id="13330" name="Object 5"/>
            <p:cNvGraphicFramePr>
              <a:graphicFrameLocks noChangeAspect="1"/>
            </p:cNvGraphicFramePr>
            <p:nvPr/>
          </p:nvGraphicFramePr>
          <p:xfrm>
            <a:off x="432" y="1832"/>
            <a:ext cx="1008" cy="337"/>
          </p:xfrm>
          <a:graphic>
            <a:graphicData uri="http://schemas.openxmlformats.org/presentationml/2006/ole">
              <mc:AlternateContent xmlns:mc="http://schemas.openxmlformats.org/markup-compatibility/2006">
                <mc:Choice xmlns:v="urn:schemas-microsoft-com:vml" Requires="v">
                  <p:oleObj spid="_x0000_s13357" name="CS ChemDraw Drawing" r:id="rId5" imgW="803148" imgH="268224" progId="ChemDraw.Document.6.0">
                    <p:embed/>
                  </p:oleObj>
                </mc:Choice>
                <mc:Fallback>
                  <p:oleObj name="CS ChemDraw Drawing" r:id="rId5" imgW="803148" imgH="268224"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832"/>
                          <a:ext cx="1008"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1" name="Text Box 8"/>
            <p:cNvSpPr txBox="1">
              <a:spLocks noChangeArrowheads="1"/>
            </p:cNvSpPr>
            <p:nvPr/>
          </p:nvSpPr>
          <p:spPr bwMode="auto">
            <a:xfrm>
              <a:off x="528" y="2448"/>
              <a:ext cx="857" cy="2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pH = 1.0</a:t>
              </a:r>
            </a:p>
          </p:txBody>
        </p:sp>
        <p:sp>
          <p:nvSpPr>
            <p:cNvPr id="13332" name="Line 10"/>
            <p:cNvSpPr>
              <a:spLocks noChangeShapeType="1"/>
            </p:cNvSpPr>
            <p:nvPr/>
          </p:nvSpPr>
          <p:spPr bwMode="auto">
            <a:xfrm>
              <a:off x="1776" y="201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Line 11"/>
            <p:cNvSpPr>
              <a:spLocks noChangeShapeType="1"/>
            </p:cNvSpPr>
            <p:nvPr/>
          </p:nvSpPr>
          <p:spPr bwMode="auto">
            <a:xfrm flipH="1">
              <a:off x="1776" y="2112"/>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43066" name="Group 26"/>
          <p:cNvGrpSpPr>
            <a:grpSpLocks/>
          </p:cNvGrpSpPr>
          <p:nvPr/>
        </p:nvGrpSpPr>
        <p:grpSpPr bwMode="auto">
          <a:xfrm>
            <a:off x="5880100" y="2933700"/>
            <a:ext cx="2673350" cy="1409700"/>
            <a:chOff x="3704" y="1848"/>
            <a:chExt cx="1684" cy="888"/>
          </a:xfrm>
        </p:grpSpPr>
        <p:graphicFrame>
          <p:nvGraphicFramePr>
            <p:cNvPr id="13326" name="Object 6"/>
            <p:cNvGraphicFramePr>
              <a:graphicFrameLocks noChangeAspect="1"/>
            </p:cNvGraphicFramePr>
            <p:nvPr/>
          </p:nvGraphicFramePr>
          <p:xfrm>
            <a:off x="4424" y="1848"/>
            <a:ext cx="912" cy="326"/>
          </p:xfrm>
          <a:graphic>
            <a:graphicData uri="http://schemas.openxmlformats.org/presentationml/2006/ole">
              <mc:AlternateContent xmlns:mc="http://schemas.openxmlformats.org/markup-compatibility/2006">
                <mc:Choice xmlns:v="urn:schemas-microsoft-com:vml" Requires="v">
                  <p:oleObj spid="_x0000_s13358" name="CS ChemDraw Drawing" r:id="rId7" imgW="746760" imgH="266700" progId="ChemDraw.Document.6.0">
                    <p:embed/>
                  </p:oleObj>
                </mc:Choice>
                <mc:Fallback>
                  <p:oleObj name="CS ChemDraw Drawing" r:id="rId7" imgW="746760" imgH="266700" progId="ChemDraw.Document.6.0">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 y="1848"/>
                          <a:ext cx="9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7" name="Text Box 9"/>
            <p:cNvSpPr txBox="1">
              <a:spLocks noChangeArrowheads="1"/>
            </p:cNvSpPr>
            <p:nvPr/>
          </p:nvSpPr>
          <p:spPr bwMode="auto">
            <a:xfrm>
              <a:off x="4424" y="2448"/>
              <a:ext cx="964" cy="2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pH = 11.0</a:t>
              </a:r>
            </a:p>
          </p:txBody>
        </p:sp>
        <p:sp>
          <p:nvSpPr>
            <p:cNvPr id="13328" name="Line 12"/>
            <p:cNvSpPr>
              <a:spLocks noChangeShapeType="1"/>
            </p:cNvSpPr>
            <p:nvPr/>
          </p:nvSpPr>
          <p:spPr bwMode="auto">
            <a:xfrm>
              <a:off x="3704" y="201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9" name="Line 13"/>
            <p:cNvSpPr>
              <a:spLocks noChangeShapeType="1"/>
            </p:cNvSpPr>
            <p:nvPr/>
          </p:nvSpPr>
          <p:spPr bwMode="auto">
            <a:xfrm flipH="1">
              <a:off x="3704" y="2112"/>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43062" name="Group 22"/>
          <p:cNvGrpSpPr>
            <a:grpSpLocks/>
          </p:cNvGrpSpPr>
          <p:nvPr/>
        </p:nvGrpSpPr>
        <p:grpSpPr bwMode="auto">
          <a:xfrm>
            <a:off x="2041525" y="3581400"/>
            <a:ext cx="1844675" cy="2630488"/>
            <a:chOff x="1286" y="2256"/>
            <a:chExt cx="1162" cy="1657"/>
          </a:xfrm>
        </p:grpSpPr>
        <p:sp>
          <p:nvSpPr>
            <p:cNvPr id="13324" name="Line 14"/>
            <p:cNvSpPr>
              <a:spLocks noChangeShapeType="1"/>
            </p:cNvSpPr>
            <p:nvPr/>
          </p:nvSpPr>
          <p:spPr bwMode="auto">
            <a:xfrm flipV="1">
              <a:off x="1824" y="2256"/>
              <a:ext cx="624"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Text Box 15"/>
            <p:cNvSpPr txBox="1">
              <a:spLocks noChangeArrowheads="1"/>
            </p:cNvSpPr>
            <p:nvPr/>
          </p:nvSpPr>
          <p:spPr bwMode="auto">
            <a:xfrm>
              <a:off x="1286" y="3625"/>
              <a:ext cx="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9900CC"/>
                  </a:solidFill>
                  <a:latin typeface="Arial" panose="020B0604020202020204" pitchFamily="34" charset="0"/>
                </a:rPr>
                <a:t>pK</a:t>
              </a:r>
              <a:r>
                <a:rPr lang="en-US" altLang="en-US" sz="2400" baseline="-25000">
                  <a:solidFill>
                    <a:srgbClr val="9900CC"/>
                  </a:solidFill>
                  <a:latin typeface="Arial" panose="020B0604020202020204" pitchFamily="34" charset="0"/>
                </a:rPr>
                <a:t>a</a:t>
              </a:r>
              <a:r>
                <a:rPr lang="en-US" altLang="en-US" sz="2400">
                  <a:solidFill>
                    <a:srgbClr val="9900CC"/>
                  </a:solidFill>
                  <a:latin typeface="Arial" panose="020B0604020202020204" pitchFamily="34" charset="0"/>
                </a:rPr>
                <a:t> = 9.8</a:t>
              </a:r>
            </a:p>
          </p:txBody>
        </p:sp>
      </p:grpSp>
      <p:grpSp>
        <p:nvGrpSpPr>
          <p:cNvPr id="343063" name="Group 23"/>
          <p:cNvGrpSpPr>
            <a:grpSpLocks/>
          </p:cNvGrpSpPr>
          <p:nvPr/>
        </p:nvGrpSpPr>
        <p:grpSpPr bwMode="auto">
          <a:xfrm>
            <a:off x="5308600" y="3581400"/>
            <a:ext cx="1498600" cy="2630488"/>
            <a:chOff x="3344" y="2256"/>
            <a:chExt cx="944" cy="1657"/>
          </a:xfrm>
        </p:grpSpPr>
        <p:sp>
          <p:nvSpPr>
            <p:cNvPr id="13322" name="Text Box 16"/>
            <p:cNvSpPr txBox="1">
              <a:spLocks noChangeArrowheads="1"/>
            </p:cNvSpPr>
            <p:nvPr/>
          </p:nvSpPr>
          <p:spPr bwMode="auto">
            <a:xfrm>
              <a:off x="3360" y="3625"/>
              <a:ext cx="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9900CC"/>
                  </a:solidFill>
                  <a:latin typeface="Arial" panose="020B0604020202020204" pitchFamily="34" charset="0"/>
                </a:rPr>
                <a:t>pK</a:t>
              </a:r>
              <a:r>
                <a:rPr lang="en-US" altLang="en-US" sz="2400" baseline="-25000">
                  <a:solidFill>
                    <a:srgbClr val="9900CC"/>
                  </a:solidFill>
                  <a:latin typeface="Arial" panose="020B0604020202020204" pitchFamily="34" charset="0"/>
                </a:rPr>
                <a:t>a</a:t>
              </a:r>
              <a:r>
                <a:rPr lang="en-US" altLang="en-US" sz="2400">
                  <a:solidFill>
                    <a:srgbClr val="9900CC"/>
                  </a:solidFill>
                  <a:latin typeface="Arial" panose="020B0604020202020204" pitchFamily="34" charset="0"/>
                </a:rPr>
                <a:t> = 2.4</a:t>
              </a:r>
            </a:p>
          </p:txBody>
        </p:sp>
        <p:sp>
          <p:nvSpPr>
            <p:cNvPr id="13323" name="Line 17"/>
            <p:cNvSpPr>
              <a:spLocks noChangeShapeType="1"/>
            </p:cNvSpPr>
            <p:nvPr/>
          </p:nvSpPr>
          <p:spPr bwMode="auto">
            <a:xfrm flipH="1" flipV="1">
              <a:off x="3344" y="2256"/>
              <a:ext cx="448"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3062"/>
                                        </p:tgtEl>
                                        <p:attrNameLst>
                                          <p:attrName>style.visibility</p:attrName>
                                        </p:attrNameLst>
                                      </p:cBhvr>
                                      <p:to>
                                        <p:strVal val="visible"/>
                                      </p:to>
                                    </p:set>
                                    <p:animEffect transition="in" filter="dissolve">
                                      <p:cBhvr>
                                        <p:cTn id="7" dur="500"/>
                                        <p:tgtEl>
                                          <p:spTgt spid="343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3063"/>
                                        </p:tgtEl>
                                        <p:attrNameLst>
                                          <p:attrName>style.visibility</p:attrName>
                                        </p:attrNameLst>
                                      </p:cBhvr>
                                      <p:to>
                                        <p:strVal val="visible"/>
                                      </p:to>
                                    </p:set>
                                    <p:animEffect transition="in" filter="dissolve">
                                      <p:cBhvr>
                                        <p:cTn id="12" dur="500"/>
                                        <p:tgtEl>
                                          <p:spTgt spid="3430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43067"/>
                                        </p:tgtEl>
                                        <p:attrNameLst>
                                          <p:attrName>style.visibility</p:attrName>
                                        </p:attrNameLst>
                                      </p:cBhvr>
                                      <p:to>
                                        <p:strVal val="visible"/>
                                      </p:to>
                                    </p:set>
                                    <p:animEffect transition="in" filter="dissolve">
                                      <p:cBhvr>
                                        <p:cTn id="21" dur="500"/>
                                        <p:tgtEl>
                                          <p:spTgt spid="3430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43066"/>
                                        </p:tgtEl>
                                        <p:attrNameLst>
                                          <p:attrName>style.visibility</p:attrName>
                                        </p:attrNameLst>
                                      </p:cBhvr>
                                      <p:to>
                                        <p:strVal val="visible"/>
                                      </p:to>
                                    </p:set>
                                    <p:animEffect transition="in" filter="dissolve">
                                      <p:cBhvr>
                                        <p:cTn id="26" dur="500"/>
                                        <p:tgtEl>
                                          <p:spTgt spid="343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2990850" y="0"/>
            <a:ext cx="3621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The peptide bond</a:t>
            </a:r>
          </a:p>
        </p:txBody>
      </p:sp>
      <p:grpSp>
        <p:nvGrpSpPr>
          <p:cNvPr id="351242" name="Group 10"/>
          <p:cNvGrpSpPr>
            <a:grpSpLocks/>
          </p:cNvGrpSpPr>
          <p:nvPr/>
        </p:nvGrpSpPr>
        <p:grpSpPr bwMode="auto">
          <a:xfrm>
            <a:off x="990600" y="3417888"/>
            <a:ext cx="7210425" cy="2525712"/>
            <a:chOff x="624" y="2153"/>
            <a:chExt cx="4542" cy="1591"/>
          </a:xfrm>
        </p:grpSpPr>
        <p:pic>
          <p:nvPicPr>
            <p:cNvPr id="23560" name="Picture 5" descr="http://www.web.virginia.edu/heidi/chapter5/Images/8883n05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153"/>
              <a:ext cx="2160"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7"/>
            <p:cNvSpPr txBox="1">
              <a:spLocks noChangeArrowheads="1"/>
            </p:cNvSpPr>
            <p:nvPr/>
          </p:nvSpPr>
          <p:spPr bwMode="auto">
            <a:xfrm>
              <a:off x="3090" y="2640"/>
              <a:ext cx="2076" cy="754"/>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Carbonyl oxygen</a:t>
              </a:r>
            </a:p>
            <a:p>
              <a:pPr algn="ctr" eaLnBrk="1" hangingPunct="1">
                <a:spcBef>
                  <a:spcPct val="0"/>
                </a:spcBef>
                <a:buFontTx/>
                <a:buNone/>
              </a:pPr>
              <a:r>
                <a:rPr lang="en-US" altLang="en-US" sz="2400">
                  <a:latin typeface="Arial" panose="020B0604020202020204" pitchFamily="34" charset="0"/>
                </a:rPr>
                <a:t>and amide hydrogen</a:t>
              </a:r>
            </a:p>
            <a:p>
              <a:pPr algn="ctr" eaLnBrk="1" hangingPunct="1">
                <a:spcBef>
                  <a:spcPct val="0"/>
                </a:spcBef>
                <a:buFontTx/>
                <a:buNone/>
              </a:pPr>
              <a:r>
                <a:rPr lang="en-US" altLang="en-US" sz="2400">
                  <a:latin typeface="Arial" panose="020B0604020202020204" pitchFamily="34" charset="0"/>
                </a:rPr>
                <a:t>are </a:t>
              </a:r>
              <a:r>
                <a:rPr lang="en-US" altLang="en-US" sz="2400" i="1">
                  <a:latin typeface="Arial" panose="020B0604020202020204" pitchFamily="34" charset="0"/>
                </a:rPr>
                <a:t>trans</a:t>
              </a:r>
              <a:endParaRPr lang="en-US" altLang="en-US" sz="2400">
                <a:latin typeface="Arial" panose="020B0604020202020204" pitchFamily="34" charset="0"/>
              </a:endParaRPr>
            </a:p>
          </p:txBody>
        </p:sp>
      </p:grpSp>
      <p:sp>
        <p:nvSpPr>
          <p:cNvPr id="23556" name="Text Box 9"/>
          <p:cNvSpPr txBox="1">
            <a:spLocks noChangeArrowheads="1"/>
          </p:cNvSpPr>
          <p:nvPr/>
        </p:nvSpPr>
        <p:spPr bwMode="auto">
          <a:xfrm>
            <a:off x="6080125" y="2057400"/>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dipeptide</a:t>
            </a:r>
          </a:p>
        </p:txBody>
      </p:sp>
      <p:sp>
        <p:nvSpPr>
          <p:cNvPr id="23557" name="Text Box 10"/>
          <p:cNvSpPr txBox="1">
            <a:spLocks noChangeArrowheads="1"/>
          </p:cNvSpPr>
          <p:nvPr/>
        </p:nvSpPr>
        <p:spPr bwMode="auto">
          <a:xfrm>
            <a:off x="1128713" y="2057400"/>
            <a:ext cx="1081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amino</a:t>
            </a:r>
          </a:p>
          <a:p>
            <a:pPr eaLnBrk="1" hangingPunct="1">
              <a:spcBef>
                <a:spcPct val="0"/>
              </a:spcBef>
              <a:buFontTx/>
              <a:buNone/>
            </a:pPr>
            <a:r>
              <a:rPr lang="en-US" altLang="en-US" sz="2400">
                <a:solidFill>
                  <a:srgbClr val="FF0000"/>
                </a:solidFill>
                <a:latin typeface="Arial" panose="020B0604020202020204" pitchFamily="34" charset="0"/>
              </a:rPr>
              <a:t>acid 1</a:t>
            </a:r>
          </a:p>
        </p:txBody>
      </p:sp>
      <p:sp>
        <p:nvSpPr>
          <p:cNvPr id="23558" name="Text Box 11"/>
          <p:cNvSpPr txBox="1">
            <a:spLocks noChangeArrowheads="1"/>
          </p:cNvSpPr>
          <p:nvPr/>
        </p:nvSpPr>
        <p:spPr bwMode="auto">
          <a:xfrm>
            <a:off x="2895600" y="2057400"/>
            <a:ext cx="1081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amino</a:t>
            </a:r>
          </a:p>
          <a:p>
            <a:pPr eaLnBrk="1" hangingPunct="1">
              <a:spcBef>
                <a:spcPct val="0"/>
              </a:spcBef>
              <a:buFontTx/>
              <a:buNone/>
            </a:pPr>
            <a:r>
              <a:rPr lang="en-US" altLang="en-US" sz="2400">
                <a:solidFill>
                  <a:srgbClr val="FF0000"/>
                </a:solidFill>
                <a:latin typeface="Arial" panose="020B0604020202020204" pitchFamily="34" charset="0"/>
              </a:rPr>
              <a:t>acid 2</a:t>
            </a:r>
          </a:p>
        </p:txBody>
      </p:sp>
      <p:graphicFrame>
        <p:nvGraphicFramePr>
          <p:cNvPr id="13319" name="Object 13"/>
          <p:cNvGraphicFramePr>
            <a:graphicFrameLocks noChangeAspect="1"/>
          </p:cNvGraphicFramePr>
          <p:nvPr/>
        </p:nvGraphicFramePr>
        <p:xfrm>
          <a:off x="1143000" y="1066800"/>
          <a:ext cx="6686550" cy="1295400"/>
        </p:xfrm>
        <a:graphic>
          <a:graphicData uri="http://schemas.openxmlformats.org/presentationml/2006/ole">
            <mc:AlternateContent xmlns:mc="http://schemas.openxmlformats.org/markup-compatibility/2006">
              <mc:Choice xmlns:v="urn:schemas-microsoft-com:vml" Requires="v">
                <p:oleObj spid="_x0000_s23570" name="CS ChemDraw Drawing" r:id="rId4" imgW="4507533" imgH="872961" progId="ChemDraw.Document.6.0">
                  <p:embed/>
                </p:oleObj>
              </mc:Choice>
              <mc:Fallback>
                <p:oleObj name="CS ChemDraw Drawing" r:id="rId4" imgW="4507533" imgH="872961" progId="ChemDraw.Document.6.0">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66865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51242"/>
                                        </p:tgtEl>
                                        <p:attrNameLst>
                                          <p:attrName>style.visibility</p:attrName>
                                        </p:attrNameLst>
                                      </p:cBhvr>
                                      <p:to>
                                        <p:strVal val="visible"/>
                                      </p:to>
                                    </p:set>
                                    <p:animEffect transition="in" filter="dissolve">
                                      <p:cBhvr>
                                        <p:cTn id="11" dur="500"/>
                                        <p:tgtEl>
                                          <p:spTgt spid="35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web.virginia.edu/heidi/chapter5/Images/8883n05_03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6656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descr="http://www.web.virginia.edu/heidi/chapter5/Images/8883n05_0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3048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2"/>
          <p:cNvSpPr txBox="1">
            <a:spLocks noChangeArrowheads="1"/>
          </p:cNvSpPr>
          <p:nvPr/>
        </p:nvSpPr>
        <p:spPr bwMode="auto">
          <a:xfrm>
            <a:off x="-22225" y="182563"/>
            <a:ext cx="9120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latin typeface="Arial" panose="020B0604020202020204" pitchFamily="34" charset="0"/>
                <a:cs typeface="Arial" panose="020B0604020202020204" pitchFamily="34" charset="0"/>
              </a:rPr>
              <a:t>The peptide bond has double-bond character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tab pos="457200" algn="l"/>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tab pos="457200" algn="l"/>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38309</TotalTime>
  <Words>2514</Words>
  <Application>Microsoft Office PowerPoint</Application>
  <PresentationFormat>On-screen Show (4:3)</PresentationFormat>
  <Paragraphs>401</Paragraphs>
  <Slides>55</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63" baseType="lpstr">
      <vt:lpstr>Arial</vt:lpstr>
      <vt:lpstr>Comic Sans MS</vt:lpstr>
      <vt:lpstr>Symbol</vt:lpstr>
      <vt:lpstr>Times New Roman</vt:lpstr>
      <vt:lpstr>Default Design</vt:lpstr>
      <vt:lpstr>CS ChemDraw Drawing</vt:lpstr>
      <vt:lpstr>Bitmap Image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183</dc:title>
  <dc:creator>Jeff Chan</dc:creator>
  <cp:lastModifiedBy>Jeff Chan</cp:lastModifiedBy>
  <cp:revision>1505</cp:revision>
  <dcterms:created xsi:type="dcterms:W3CDTF">2001-06-08T20:41:00Z</dcterms:created>
  <dcterms:modified xsi:type="dcterms:W3CDTF">2017-08-28T17:03:19Z</dcterms:modified>
</cp:coreProperties>
</file>