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sldIdLst>
    <p:sldId id="256" r:id="rId2"/>
    <p:sldId id="279" r:id="rId3"/>
    <p:sldId id="278" r:id="rId4"/>
    <p:sldId id="286" r:id="rId5"/>
    <p:sldId id="284" r:id="rId6"/>
    <p:sldId id="280" r:id="rId7"/>
    <p:sldId id="281" r:id="rId8"/>
    <p:sldId id="282" r:id="rId9"/>
    <p:sldId id="312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300" r:id="rId23"/>
    <p:sldId id="299" r:id="rId24"/>
    <p:sldId id="301" r:id="rId25"/>
    <p:sldId id="305" r:id="rId26"/>
    <p:sldId id="302" r:id="rId27"/>
    <p:sldId id="303" r:id="rId28"/>
    <p:sldId id="304" r:id="rId29"/>
    <p:sldId id="306" r:id="rId30"/>
    <p:sldId id="307" r:id="rId31"/>
    <p:sldId id="309" r:id="rId32"/>
    <p:sldId id="308" r:id="rId33"/>
    <p:sldId id="310" r:id="rId34"/>
    <p:sldId id="311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00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7450" autoAdjust="0"/>
    <p:restoredTop sz="79183" autoAdjust="0"/>
  </p:normalViewPr>
  <p:slideViewPr>
    <p:cSldViewPr>
      <p:cViewPr varScale="1">
        <p:scale>
          <a:sx n="79" d="100"/>
          <a:sy n="79" d="100"/>
        </p:scale>
        <p:origin x="146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 i="0">
                <a:latin typeface="Arial Bold" charset="0"/>
              </a:defRPr>
            </a:lvl1pPr>
          </a:lstStyle>
          <a:p>
            <a:endParaRPr lang="en-US" alt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 i="0">
                <a:latin typeface="Arial Bold" charset="0"/>
              </a:defRPr>
            </a:lvl1pPr>
          </a:lstStyle>
          <a:p>
            <a:endParaRPr lang="en-US" alt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 i="0">
                <a:latin typeface="Arial Bold" charset="0"/>
              </a:defRPr>
            </a:lvl1pPr>
          </a:lstStyle>
          <a:p>
            <a:endParaRPr lang="en-US" alt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 i="0">
                <a:latin typeface="Arial Bold" charset="0"/>
              </a:defRPr>
            </a:lvl1pPr>
          </a:lstStyle>
          <a:p>
            <a:fld id="{5CF583DC-AF68-41FB-9262-98CD99F79F5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7355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sulin_signal_transduction_pathway_and_regulation_of_blood_glucose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6068FE-3026-46AC-8B79-F5E2238FFEF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8722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Signal at 445 nm less sensitive to ligand binding and serves as an internal reference point (</a:t>
            </a:r>
            <a:r>
              <a:rPr lang="en-US" dirty="0" err="1" smtClean="0"/>
              <a:t>ratiometric</a:t>
            </a:r>
            <a:r>
              <a:rPr lang="en-US" dirty="0" smtClean="0"/>
              <a:t> </a:t>
            </a:r>
            <a:r>
              <a:rPr lang="en-US" dirty="0" err="1" smtClean="0"/>
              <a:t>measruements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583DC-AF68-41FB-9262-98CD99F79F56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0022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Gatekeeper residue is a conserved, residu</a:t>
            </a:r>
            <a:r>
              <a:rPr lang="en-US" baseline="0" dirty="0" smtClean="0"/>
              <a:t>e in the ATP binding pocket of protein kinases</a:t>
            </a:r>
          </a:p>
          <a:p>
            <a:r>
              <a:rPr lang="en-US" baseline="0" dirty="0" smtClean="0"/>
              <a:t>Critical determinant for selective inhibition within kinase families</a:t>
            </a:r>
          </a:p>
          <a:p>
            <a:r>
              <a:rPr lang="en-US" baseline="0" dirty="0" err="1" smtClean="0"/>
              <a:t>Signle</a:t>
            </a:r>
            <a:r>
              <a:rPr lang="en-US" baseline="0" dirty="0" smtClean="0"/>
              <a:t> recurring mutation at the gatekeeper position results in drug resistance of several target kinases including BCR-</a:t>
            </a:r>
            <a:r>
              <a:rPr lang="en-US" baseline="0" dirty="0" err="1" smtClean="0"/>
              <a:t>Abl</a:t>
            </a:r>
            <a:r>
              <a:rPr lang="en-US" baseline="0" dirty="0" smtClean="0"/>
              <a:t> (CML)</a:t>
            </a:r>
          </a:p>
          <a:p>
            <a:r>
              <a:rPr lang="en-US" baseline="0" dirty="0" smtClean="0"/>
              <a:t>Bulkier residue at gatekeeper sterically impedes binding of inhibitors in active site of kinases </a:t>
            </a:r>
            <a:r>
              <a:rPr lang="en-US" baseline="0" dirty="0" smtClean="0">
                <a:sym typeface="Wingdings" panose="05000000000000000000" pitchFamily="2" charset="2"/>
              </a:rPr>
              <a:t> shifts equilibrium from inactive to active ATP binding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583DC-AF68-41FB-9262-98CD99F79F56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8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2005 researchers</a:t>
            </a:r>
            <a:r>
              <a:rPr lang="en-US" baseline="0" dirty="0" smtClean="0"/>
              <a:t> from Merck reported discovery of </a:t>
            </a:r>
            <a:r>
              <a:rPr lang="en-US" baseline="0" dirty="0" err="1" smtClean="0"/>
              <a:t>Akt</a:t>
            </a:r>
            <a:r>
              <a:rPr lang="en-US" baseline="0" dirty="0" smtClean="0"/>
              <a:t> inhibitors that only inhibited full-length kinase but not the kinase domain alone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Investigation revealed inhibitors bind at interface of the PH and kinase domain</a:t>
            </a:r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Resulted in development of clinical candidate MK-2206 (phase ii as of </a:t>
            </a:r>
            <a:r>
              <a:rPr lang="en-US" dirty="0" smtClean="0">
                <a:effectLst/>
              </a:rPr>
              <a:t>August 3, 2015)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583DC-AF68-41FB-9262-98CD99F79F56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411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Active sites very similar </a:t>
            </a:r>
            <a:r>
              <a:rPr lang="en-US" dirty="0" smtClean="0">
                <a:sym typeface="Wingdings" panose="05000000000000000000" pitchFamily="2" charset="2"/>
              </a:rPr>
              <a:t> off</a:t>
            </a:r>
            <a:r>
              <a:rPr lang="en-US" baseline="0" dirty="0" smtClean="0">
                <a:sym typeface="Wingdings" panose="05000000000000000000" pitchFamily="2" charset="2"/>
              </a:rPr>
              <a:t> target inhibition 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Discover negatively charged compounds, poor bioavailability and poor cell permeability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583DC-AF68-41FB-9262-98CD99F79F56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42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583DC-AF68-41FB-9262-98CD99F79F56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913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Notice how all examples are intrinsically</a:t>
            </a:r>
            <a:r>
              <a:rPr lang="en-US" baseline="0" dirty="0" smtClean="0"/>
              <a:t> negatively charged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583DC-AF68-41FB-9262-98CD99F79F56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576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panose="020B0604020202020204" pitchFamily="34" charset="0"/>
              </a:rPr>
              <a:t>(“aryl phosphate-binding site”)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583DC-AF68-41FB-9262-98CD99F79F56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70466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Positive charges of arginine stretch counteract negative charges of the inhibitor</a:t>
            </a:r>
          </a:p>
          <a:p>
            <a:endParaRPr lang="en-US" dirty="0" smtClean="0"/>
          </a:p>
          <a:p>
            <a:r>
              <a:rPr lang="en-US" dirty="0" smtClean="0"/>
              <a:t>When inhibitor attached to poly-</a:t>
            </a:r>
            <a:r>
              <a:rPr lang="en-US" dirty="0" err="1" smtClean="0"/>
              <a:t>arg</a:t>
            </a:r>
            <a:r>
              <a:rPr lang="en-US" baseline="0" dirty="0" smtClean="0"/>
              <a:t> tail, activity repressed via electrostatic interactions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Explain the ELISA assay you would design to screen for hits?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583DC-AF68-41FB-9262-98CD99F79F56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1982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insulin receptor b (</a:t>
            </a:r>
            <a:r>
              <a:rPr lang="en-US" dirty="0" err="1" smtClean="0"/>
              <a:t>IRb</a:t>
            </a:r>
            <a:r>
              <a:rPr lang="en-US" dirty="0" smtClean="0"/>
              <a:t>) subunit</a:t>
            </a:r>
          </a:p>
          <a:p>
            <a:endParaRPr lang="en-US" dirty="0" smtClean="0"/>
          </a:p>
          <a:p>
            <a:r>
              <a:rPr lang="en-US" dirty="0" smtClean="0"/>
              <a:t>Insulin</a:t>
            </a:r>
            <a:r>
              <a:rPr lang="en-US" baseline="0" dirty="0" smtClean="0"/>
              <a:t> </a:t>
            </a:r>
            <a:r>
              <a:rPr lang="en-US" dirty="0" smtClean="0"/>
              <a:t>receptor substrate-1 (IRS-1)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583DC-AF68-41FB-9262-98CD99F79F56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156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Four PP1 catalytic subunit</a:t>
            </a:r>
            <a:r>
              <a:rPr lang="en-US" baseline="0" dirty="0" smtClean="0"/>
              <a:t> isoforms (</a:t>
            </a:r>
            <a:r>
              <a:rPr lang="el-GR" baseline="0" dirty="0" smtClean="0"/>
              <a:t>α</a:t>
            </a:r>
            <a:r>
              <a:rPr lang="en-US" baseline="0" dirty="0" smtClean="0"/>
              <a:t>, </a:t>
            </a:r>
            <a:r>
              <a:rPr lang="el-GR" baseline="0" dirty="0" smtClean="0"/>
              <a:t>β</a:t>
            </a:r>
            <a:r>
              <a:rPr lang="en-US" baseline="0" dirty="0" smtClean="0"/>
              <a:t>, </a:t>
            </a:r>
            <a:r>
              <a:rPr lang="el-GR" baseline="0" dirty="0" smtClean="0"/>
              <a:t>γ</a:t>
            </a:r>
            <a:r>
              <a:rPr lang="en-US" baseline="0" dirty="0" smtClean="0"/>
              <a:t>1, </a:t>
            </a:r>
            <a:r>
              <a:rPr lang="el-GR" baseline="0" dirty="0" smtClean="0"/>
              <a:t>γ</a:t>
            </a:r>
            <a:r>
              <a:rPr lang="en-US" baseline="0" dirty="0" smtClean="0"/>
              <a:t>2), 2 subunits for PP2A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Over 200 regulatory proteins control the subcellular localization, substrate specificity, and activity of PP1 and PP2A</a:t>
            </a:r>
          </a:p>
          <a:p>
            <a:endParaRPr lang="en-US" dirty="0" smtClean="0"/>
          </a:p>
          <a:p>
            <a:r>
              <a:rPr lang="en-US" dirty="0" smtClean="0"/>
              <a:t>Bind to catalytic subunit via </a:t>
            </a:r>
            <a:r>
              <a:rPr lang="en-US" dirty="0" err="1" smtClean="0"/>
              <a:t>RVxF</a:t>
            </a:r>
            <a:r>
              <a:rPr lang="en-US" dirty="0" smtClean="0"/>
              <a:t> motif (x</a:t>
            </a:r>
            <a:r>
              <a:rPr lang="en-US" baseline="0" dirty="0" smtClean="0"/>
              <a:t> is equal to any amino acid besides proline)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583DC-AF68-41FB-9262-98CD99F79F56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873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Kinase function extends beyond capacity to phosphorylate other proteins</a:t>
            </a:r>
          </a:p>
          <a:p>
            <a:endParaRPr lang="en-US" dirty="0" smtClean="0">
              <a:latin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</a:rPr>
              <a:t>In addition to catalytically active kinase domain, most kinases feature highly dynamic regulatory domains that govern their activity</a:t>
            </a:r>
          </a:p>
          <a:p>
            <a:endParaRPr lang="en-US" dirty="0" smtClean="0">
              <a:latin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</a:rPr>
              <a:t>Scaffolding proteins to form multi-enzyme complexes</a:t>
            </a:r>
          </a:p>
          <a:p>
            <a:endParaRPr lang="en-US" dirty="0" smtClean="0">
              <a:latin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</a:rPr>
              <a:t>Competing for and disrupting protein-protein interactions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583DC-AF68-41FB-9262-98CD99F79F56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705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Complex</a:t>
            </a:r>
            <a:r>
              <a:rPr lang="en-US" baseline="0" dirty="0" smtClean="0"/>
              <a:t> cellular response: FTY 720 also acts as a potent sphingosine-1-phosphate (S1P) receptor agonist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few reported PP1 activators target the </a:t>
            </a:r>
            <a:r>
              <a:rPr lang="en-US" baseline="0" dirty="0" err="1" smtClean="0"/>
              <a:t>RVxF</a:t>
            </a:r>
            <a:r>
              <a:rPr lang="en-US" baseline="0" dirty="0" smtClean="0"/>
              <a:t> motif in vitro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583DC-AF68-41FB-9262-98CD99F79F56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382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Maja Kohn - Genome Biology Unit, EMBL (Germany)</a:t>
            </a:r>
          </a:p>
          <a:p>
            <a:endParaRPr lang="en-US" dirty="0" smtClean="0"/>
          </a:p>
          <a:p>
            <a:r>
              <a:rPr lang="en-US" dirty="0" smtClean="0"/>
              <a:t>Competitive</a:t>
            </a:r>
            <a:r>
              <a:rPr lang="en-US" baseline="0" dirty="0" smtClean="0"/>
              <a:t> assays performed with I2 which recognizes and binds to </a:t>
            </a:r>
            <a:r>
              <a:rPr lang="en-US" baseline="0" dirty="0" err="1" smtClean="0"/>
              <a:t>RVxF</a:t>
            </a:r>
            <a:r>
              <a:rPr lang="en-US" baseline="0" dirty="0" smtClean="0"/>
              <a:t> motif on PP1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Sequential addition of </a:t>
            </a:r>
            <a:r>
              <a:rPr lang="en-US" baseline="0" dirty="0" err="1" smtClean="0"/>
              <a:t>arg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lys</a:t>
            </a:r>
            <a:r>
              <a:rPr lang="en-US" baseline="0" dirty="0" smtClean="0"/>
              <a:t> for cell penetration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binding occurs, PP1 can dephosphorylate substrates (e.g., </a:t>
            </a:r>
            <a:r>
              <a:rPr lang="en-US" baseline="0" dirty="0" err="1" smtClean="0"/>
              <a:t>fluorogenic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583DC-AF68-41FB-9262-98CD99F79F56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8241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PDP2m = RATA</a:t>
            </a:r>
            <a:r>
              <a:rPr lang="en-US" baseline="0" dirty="0" smtClean="0"/>
              <a:t> mutant, not active because lacking </a:t>
            </a:r>
            <a:r>
              <a:rPr lang="en-US" baseline="0" dirty="0" err="1" smtClean="0"/>
              <a:t>RVxF</a:t>
            </a:r>
            <a:r>
              <a:rPr lang="en-US" baseline="0" dirty="0" smtClean="0"/>
              <a:t> motif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583DC-AF68-41FB-9262-98CD99F79F56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9754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Results in co-precipitation of PP1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583DC-AF68-41FB-9262-98CD99F79F56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6346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Panel</a:t>
            </a:r>
            <a:r>
              <a:rPr lang="en-US" baseline="0" dirty="0" smtClean="0"/>
              <a:t> a and b in live cells</a:t>
            </a:r>
          </a:p>
          <a:p>
            <a:r>
              <a:rPr lang="en-US" baseline="0" dirty="0" smtClean="0"/>
              <a:t>Ac = acetylated version</a:t>
            </a:r>
          </a:p>
          <a:p>
            <a:r>
              <a:rPr lang="en-US" baseline="0" dirty="0" smtClean="0"/>
              <a:t>PDP2 had no effect (surprising)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583DC-AF68-41FB-9262-98CD99F79F56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80568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It regulates targeting of this essential mitotic kinase to the centromeres during prometaphase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583DC-AF68-41FB-9262-98CD99F79F56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1574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9B97F6-A9F4-4D44-BA5B-A5A78A732181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529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375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MAPKs</a:t>
            </a:r>
            <a:r>
              <a:rPr lang="en-US" baseline="0" dirty="0" smtClean="0"/>
              <a:t> – mitogen activated protein kinases</a:t>
            </a:r>
          </a:p>
          <a:p>
            <a:r>
              <a:rPr lang="en-US" baseline="0" dirty="0" smtClean="0"/>
              <a:t>CDKs – cyclin dependent kinases</a:t>
            </a:r>
          </a:p>
          <a:p>
            <a:r>
              <a:rPr lang="en-US" baseline="0" dirty="0" smtClean="0"/>
              <a:t>GSK-3 glycogen synthase kinase 3</a:t>
            </a:r>
          </a:p>
          <a:p>
            <a:endParaRPr lang="en-US" baseline="0" dirty="0" smtClean="0"/>
          </a:p>
          <a:p>
            <a:r>
              <a:rPr lang="en-US" baseline="0" dirty="0" smtClean="0"/>
              <a:t>~85% of all phosphorylation sites consist of serine or threonine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583DC-AF68-41FB-9262-98CD99F79F56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796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583DC-AF68-41FB-9262-98CD99F79F56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776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583DC-AF68-41FB-9262-98CD99F79F56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949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phosphoinositide 3-kinases (PI3Ks)</a:t>
            </a:r>
          </a:p>
          <a:p>
            <a:endParaRPr lang="en-US" dirty="0" smtClean="0"/>
          </a:p>
          <a:p>
            <a:r>
              <a:rPr lang="en-US" dirty="0" smtClean="0"/>
              <a:t>PI 3-kinases are also a key component of the </a:t>
            </a:r>
            <a:r>
              <a:rPr lang="en-US" dirty="0" smtClean="0">
                <a:hlinkClick r:id="rId3" tooltip="Insulin signal transduction pathway and regulation of blood glucose"/>
              </a:rPr>
              <a:t>insulin signaling pathway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583DC-AF68-41FB-9262-98CD99F79F56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593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Inhibitor</a:t>
            </a:r>
            <a:r>
              <a:rPr lang="en-US" baseline="0" dirty="0" smtClean="0"/>
              <a:t> affinities (</a:t>
            </a:r>
            <a:r>
              <a:rPr lang="en-US" baseline="0" dirty="0" err="1" smtClean="0"/>
              <a:t>Kd</a:t>
            </a:r>
            <a:r>
              <a:rPr lang="en-US" baseline="0" dirty="0" smtClean="0"/>
              <a:t>) and potencies (IC50) from in vitro profiling only part of the story</a:t>
            </a:r>
          </a:p>
          <a:p>
            <a:r>
              <a:rPr lang="en-US" baseline="0" dirty="0" smtClean="0"/>
              <a:t>Must consider </a:t>
            </a:r>
            <a:r>
              <a:rPr lang="en-US" baseline="0" dirty="0" err="1" smtClean="0"/>
              <a:t>kon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koff</a:t>
            </a:r>
            <a:r>
              <a:rPr lang="en-US" baseline="0" dirty="0" smtClean="0"/>
              <a:t> rates</a:t>
            </a:r>
          </a:p>
          <a:p>
            <a:r>
              <a:rPr lang="en-US" baseline="0" dirty="0" smtClean="0"/>
              <a:t>Improve interactions to increase residence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583DC-AF68-41FB-9262-98CD99F79F56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666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Daniel </a:t>
            </a:r>
            <a:r>
              <a:rPr lang="en-US" dirty="0" err="1" smtClean="0"/>
              <a:t>Rauh</a:t>
            </a:r>
            <a:endParaRPr lang="en-US" dirty="0" smtClean="0"/>
          </a:p>
          <a:p>
            <a:r>
              <a:rPr lang="en-US" dirty="0" smtClean="0"/>
              <a:t>Chemical Genomics Centre of the Max Planck Society, Dortmund, Germany.</a:t>
            </a:r>
          </a:p>
          <a:p>
            <a:endParaRPr lang="en-US" dirty="0" smtClean="0"/>
          </a:p>
          <a:p>
            <a:r>
              <a:rPr lang="en-US" dirty="0" smtClean="0"/>
              <a:t>Thiols better than amines</a:t>
            </a:r>
            <a:r>
              <a:rPr lang="en-US" baseline="0" dirty="0" smtClean="0"/>
              <a:t> because reaction more complete and lower abundance of free thiols in proteins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BLAST to search for other kinases with highest percent sequence identity</a:t>
            </a:r>
          </a:p>
          <a:p>
            <a:r>
              <a:rPr lang="en-US" baseline="0" dirty="0" err="1" smtClean="0"/>
              <a:t>PyMol</a:t>
            </a:r>
            <a:r>
              <a:rPr lang="en-US" baseline="0" dirty="0" smtClean="0"/>
              <a:t> to analyze crystal structures </a:t>
            </a:r>
          </a:p>
          <a:p>
            <a:r>
              <a:rPr lang="en-US" baseline="0" dirty="0" smtClean="0"/>
              <a:t>Swiss </a:t>
            </a:r>
            <a:r>
              <a:rPr lang="en-US" baseline="0" dirty="0" err="1" smtClean="0"/>
              <a:t>Modler</a:t>
            </a:r>
            <a:r>
              <a:rPr lang="en-US" baseline="0" dirty="0" smtClean="0"/>
              <a:t> to generate 3D structural models with no crystal structure available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583DC-AF68-41FB-9262-98CD99F79F56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992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77751-398D-4835-A047-CC0CE7C0AE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29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07CDD-6555-4DA8-944B-2BD8493C1A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86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F294D-FC38-48D9-A87E-770B4E3A65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44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1908E-6C33-4A52-BFC6-FDF328D393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800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FAA87-2D27-4123-8F0F-0695DCDA48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85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79193-441E-4581-AFED-85B1646F6A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87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2A92E-6765-4718-8E11-82C834B9DC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87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B9CFD-AE4B-4B05-BB6B-20893DD5CC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735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FEDB6-E287-44C5-82DC-F039F97062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61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0FF3F-5C61-4F37-ABA3-868F958C01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9930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C4014-5F6C-4539-8653-54E80E2DDE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503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6AFC8A27-80DA-4908-91A5-B0557DC883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85738" y="2195513"/>
            <a:ext cx="876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Arial Bold" charset="0"/>
              </a:rPr>
              <a:t>Lecture </a:t>
            </a:r>
            <a:r>
              <a:rPr lang="en-US" altLang="en-US" sz="3600" smtClean="0">
                <a:solidFill>
                  <a:srgbClr val="0000FF"/>
                </a:solidFill>
                <a:latin typeface="Arial Bold" charset="0"/>
              </a:rPr>
              <a:t>19a</a:t>
            </a:r>
            <a:endParaRPr lang="en-US" altLang="en-US" sz="3600" dirty="0">
              <a:solidFill>
                <a:srgbClr val="0000FF"/>
              </a:solidFill>
              <a:latin typeface="Arial Bold" charset="0"/>
            </a:endParaRPr>
          </a:p>
        </p:txBody>
      </p:sp>
      <p:sp>
        <p:nvSpPr>
          <p:cNvPr id="10" name="Text Box 55"/>
          <p:cNvSpPr txBox="1">
            <a:spLocks noChangeArrowheads="1"/>
          </p:cNvSpPr>
          <p:nvPr/>
        </p:nvSpPr>
        <p:spPr bwMode="auto">
          <a:xfrm>
            <a:off x="185738" y="3352800"/>
            <a:ext cx="8763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00FF"/>
                </a:solidFill>
                <a:latin typeface="Arial Bold" charset="0"/>
              </a:rPr>
              <a:t>Kinases and </a:t>
            </a:r>
            <a:r>
              <a:rPr lang="en-US" altLang="en-US" sz="3600" dirty="0" err="1" smtClean="0">
                <a:solidFill>
                  <a:srgbClr val="0000FF"/>
                </a:solidFill>
                <a:latin typeface="Arial Bold" charset="0"/>
              </a:rPr>
              <a:t>Phosphotases</a:t>
            </a:r>
            <a:r>
              <a:rPr lang="en-US" altLang="en-US" sz="3600" dirty="0" smtClean="0">
                <a:solidFill>
                  <a:srgbClr val="0000FF"/>
                </a:solidFill>
                <a:latin typeface="Arial Bold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00FF"/>
                </a:solidFill>
                <a:latin typeface="Arial Bold" charset="0"/>
              </a:rPr>
              <a:t>Characterization and inhibitor development</a:t>
            </a:r>
            <a:endParaRPr lang="en-US" altLang="en-US" sz="3600" dirty="0">
              <a:solidFill>
                <a:srgbClr val="0000FF"/>
              </a:solidFill>
              <a:latin typeface="Arial Bold" charset="0"/>
            </a:endParaRPr>
          </a:p>
        </p:txBody>
      </p:sp>
      <p:sp>
        <p:nvSpPr>
          <p:cNvPr id="11" name="Text Box 57"/>
          <p:cNvSpPr txBox="1">
            <a:spLocks noChangeArrowheads="1"/>
          </p:cNvSpPr>
          <p:nvPr/>
        </p:nvSpPr>
        <p:spPr bwMode="auto">
          <a:xfrm>
            <a:off x="152400" y="219075"/>
            <a:ext cx="883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0000FF"/>
                </a:solidFill>
                <a:latin typeface="Arial" panose="020B0604020202020204" pitchFamily="34" charset="0"/>
              </a:rPr>
              <a:t>CHEM 570, Fall </a:t>
            </a:r>
            <a:r>
              <a:rPr lang="en-US" altLang="en-US" sz="2200" dirty="0" smtClean="0">
                <a:solidFill>
                  <a:srgbClr val="0000FF"/>
                </a:solidFill>
                <a:latin typeface="Arial" panose="020B0604020202020204" pitchFamily="34" charset="0"/>
              </a:rPr>
              <a:t>2017</a:t>
            </a:r>
            <a:endParaRPr lang="en-US" altLang="en-US" sz="22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0000FF"/>
                </a:solidFill>
                <a:latin typeface="Arial" panose="020B0604020202020204" pitchFamily="34" charset="0"/>
              </a:rPr>
              <a:t>Concepts in Chemical Biology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EDB6-E287-44C5-82DC-F039F970624A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11150" y="58738"/>
            <a:ext cx="86042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n-US" dirty="0" smtClean="0">
                <a:solidFill>
                  <a:srgbClr val="0000FF"/>
                </a:solidFill>
                <a:latin typeface="Arial Bold" charset="0"/>
              </a:rPr>
              <a:t>β</a:t>
            </a:r>
            <a:r>
              <a:rPr lang="en-US" altLang="en-US" dirty="0" smtClean="0">
                <a:solidFill>
                  <a:srgbClr val="0000FF"/>
                </a:solidFill>
                <a:latin typeface="Arial Bold" charset="0"/>
              </a:rPr>
              <a:t>-Turn-focused kinase activity probes</a:t>
            </a:r>
            <a:endParaRPr lang="en-US" altLang="en-US" dirty="0">
              <a:solidFill>
                <a:srgbClr val="0000FF"/>
              </a:solidFill>
              <a:latin typeface="Arial Bol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30005" y="1149829"/>
            <a:ext cx="2351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</a:rPr>
              <a:t>XaaPro</a:t>
            </a:r>
            <a:r>
              <a:rPr lang="en-US" dirty="0" smtClean="0">
                <a:latin typeface="Arial" panose="020B0604020202020204" pitchFamily="34" charset="0"/>
              </a:rPr>
              <a:t> or </a:t>
            </a:r>
            <a:r>
              <a:rPr lang="en-US" dirty="0" err="1" smtClean="0">
                <a:latin typeface="Arial" panose="020B0604020202020204" pitchFamily="34" charset="0"/>
              </a:rPr>
              <a:t>ProXaa</a:t>
            </a:r>
            <a:endParaRPr lang="en-US" dirty="0">
              <a:latin typeface="Arial Bold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495" y="4802045"/>
            <a:ext cx="7475537" cy="12586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715697"/>
            <a:ext cx="4163962" cy="38656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381" y="1915892"/>
            <a:ext cx="3203651" cy="24447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292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b="0" dirty="0" err="1" smtClean="0">
                <a:latin typeface="Arial" panose="020B0604020202020204" pitchFamily="34" charset="0"/>
              </a:rPr>
              <a:t>Shults</a:t>
            </a:r>
            <a:r>
              <a:rPr lang="en-US" altLang="en-US" b="0" dirty="0" smtClean="0">
                <a:latin typeface="Arial" panose="020B0604020202020204" pitchFamily="34" charset="0"/>
              </a:rPr>
              <a:t> et al., </a:t>
            </a:r>
            <a:r>
              <a:rPr lang="en-US" altLang="en-US" b="0" i="1" dirty="0" smtClean="0">
                <a:latin typeface="Arial" panose="020B0604020202020204" pitchFamily="34" charset="0"/>
              </a:rPr>
              <a:t>J. Am. Chem. Soc.</a:t>
            </a:r>
            <a:r>
              <a:rPr lang="en-US" altLang="en-US" b="0" dirty="0" smtClean="0">
                <a:latin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</a:rPr>
              <a:t>2003</a:t>
            </a:r>
            <a:r>
              <a:rPr lang="en-US" altLang="en-US" b="0" dirty="0" smtClean="0">
                <a:latin typeface="Arial" panose="020B0604020202020204" pitchFamily="34" charset="0"/>
              </a:rPr>
              <a:t>, </a:t>
            </a:r>
            <a:r>
              <a:rPr lang="en-US" altLang="en-US" b="0" i="1" dirty="0" smtClean="0">
                <a:latin typeface="Arial" panose="020B0604020202020204" pitchFamily="34" charset="0"/>
              </a:rPr>
              <a:t>125</a:t>
            </a:r>
            <a:r>
              <a:rPr lang="en-US" altLang="en-US" b="0" dirty="0" smtClean="0">
                <a:latin typeface="Arial" panose="020B0604020202020204" pitchFamily="34" charset="0"/>
              </a:rPr>
              <a:t>, </a:t>
            </a:r>
            <a:r>
              <a:rPr lang="en-US" dirty="0">
                <a:latin typeface="Arial Bold" charset="0"/>
              </a:rPr>
              <a:t>14248</a:t>
            </a:r>
            <a:endParaRPr lang="en-US" altLang="en-US" b="0" dirty="0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908E-6C33-4A52-BFC6-FDF328D39329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959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651" y="505597"/>
            <a:ext cx="6817245" cy="3086100"/>
          </a:xfrm>
          <a:prstGeom prst="rect">
            <a:avLst/>
          </a:prstGeom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311150" y="58738"/>
            <a:ext cx="86042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Arial Bold" charset="0"/>
              </a:rPr>
              <a:t>Applications</a:t>
            </a:r>
            <a:endParaRPr lang="en-US" altLang="en-US" dirty="0">
              <a:solidFill>
                <a:srgbClr val="0000FF"/>
              </a:solidFill>
              <a:latin typeface="Arial 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36524" y="6339826"/>
            <a:ext cx="57534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phosphoinositide 3-kinases (PI3Ks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inhibitors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9598" y="3538704"/>
            <a:ext cx="5467350" cy="279082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908E-6C33-4A52-BFC6-FDF328D39329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1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11150" y="58738"/>
            <a:ext cx="86042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Arial Bold" charset="0"/>
              </a:rPr>
              <a:t>Design of Kinase Inhibitors</a:t>
            </a:r>
            <a:endParaRPr lang="en-US" altLang="en-US" dirty="0">
              <a:solidFill>
                <a:srgbClr val="0000FF"/>
              </a:solidFill>
              <a:latin typeface="Arial Bold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11150" y="753628"/>
            <a:ext cx="845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4925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92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9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Classic inhibitors compete with ATP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	</a:t>
            </a:r>
            <a:r>
              <a:rPr lang="en-US" altLang="en-US" sz="2000" dirty="0" smtClean="0">
                <a:latin typeface="Arial" panose="020B0604020202020204" pitchFamily="34" charset="0"/>
              </a:rPr>
              <a:t>• poor selectivity and high likelihood of off-target inhibition</a:t>
            </a:r>
            <a:endParaRPr lang="en-US" altLang="en-US" sz="2000" dirty="0">
              <a:solidFill>
                <a:srgbClr val="9900CC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4800" y="5638800"/>
            <a:ext cx="845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4925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92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9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Solution: </a:t>
            </a:r>
            <a:r>
              <a:rPr lang="en-US" altLang="en-US" sz="2000" dirty="0" smtClean="0">
                <a:latin typeface="Arial" panose="020B0604020202020204" pitchFamily="34" charset="0"/>
              </a:rPr>
              <a:t>identify binding sites made available when kinases adopt inactive confirmation</a:t>
            </a:r>
            <a:endParaRPr lang="en-US" altLang="en-US" sz="2000" dirty="0">
              <a:solidFill>
                <a:srgbClr val="9900CC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600200"/>
            <a:ext cx="6248477" cy="382677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908E-6C33-4A52-BFC6-FDF328D39329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25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067" y="1828800"/>
            <a:ext cx="5257800" cy="2287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639" y="4161829"/>
            <a:ext cx="5255228" cy="2317147"/>
          </a:xfrm>
          <a:prstGeom prst="rect">
            <a:avLst/>
          </a:prstGeom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11150" y="58738"/>
            <a:ext cx="86042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Arial Bold" charset="0"/>
              </a:rPr>
              <a:t>Targeting the DFG-out pocket</a:t>
            </a:r>
            <a:endParaRPr lang="en-US" altLang="en-US" dirty="0">
              <a:solidFill>
                <a:srgbClr val="0000FF"/>
              </a:solidFill>
              <a:latin typeface="Arial Bold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5980" y="869897"/>
            <a:ext cx="83294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</a:rPr>
              <a:t>DFG-out pocket (allosteric pocket) is adjacent to ATP binding site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</a:rPr>
              <a:t>Amino acids lining this pocket are less conserved than ATP site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1867" y="2772733"/>
            <a:ext cx="1039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Active:</a:t>
            </a:r>
            <a:endParaRPr lang="en-US" dirty="0">
              <a:solidFill>
                <a:srgbClr val="FF0000"/>
              </a:solidFill>
              <a:latin typeface="Arial Bol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7522" y="5065094"/>
            <a:ext cx="1223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Inactive:</a:t>
            </a:r>
            <a:endParaRPr lang="en-US" dirty="0">
              <a:solidFill>
                <a:srgbClr val="FF0000"/>
              </a:solidFill>
              <a:latin typeface="Arial Bold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5534867" y="4421576"/>
            <a:ext cx="1600200" cy="8382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0000FF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16"/>
          <p:cNvSpPr/>
          <p:nvPr/>
        </p:nvSpPr>
        <p:spPr>
          <a:xfrm>
            <a:off x="7239000" y="3605968"/>
            <a:ext cx="1905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smtClean="0">
                <a:solidFill>
                  <a:srgbClr val="0000FF"/>
                </a:solidFill>
                <a:latin typeface="Arial" panose="020B0604020202020204" pitchFamily="34" charset="0"/>
              </a:rPr>
              <a:t>ATP binding site partially occluded by </a:t>
            </a:r>
            <a:r>
              <a:rPr lang="en-US" altLang="en-US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Phe</a:t>
            </a:r>
            <a:r>
              <a:rPr lang="en-US" altLang="en-US" dirty="0" smtClean="0">
                <a:solidFill>
                  <a:srgbClr val="0000FF"/>
                </a:solidFill>
                <a:latin typeface="Arial" panose="020B0604020202020204" pitchFamily="34" charset="0"/>
              </a:rPr>
              <a:t> of DFG motif</a:t>
            </a:r>
            <a:endParaRPr lang="en-US" dirty="0">
              <a:solidFill>
                <a:srgbClr val="0000FF"/>
              </a:solidFill>
              <a:latin typeface="Arial Bold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908E-6C33-4A52-BFC6-FDF328D39329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578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176096"/>
            <a:ext cx="8469912" cy="2700704"/>
          </a:xfrm>
          <a:prstGeom prst="rect">
            <a:avLst/>
          </a:prstGeom>
        </p:spPr>
      </p:pic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04800" y="31531"/>
            <a:ext cx="86042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dirty="0" err="1" smtClean="0">
                <a:solidFill>
                  <a:srgbClr val="0000FF"/>
                </a:solidFill>
                <a:latin typeface="Arial Bold" charset="0"/>
              </a:rPr>
              <a:t>FLiK</a:t>
            </a:r>
            <a:r>
              <a:rPr lang="en-US" altLang="en-US" dirty="0" smtClean="0">
                <a:solidFill>
                  <a:srgbClr val="0000FF"/>
                </a:solidFill>
                <a:latin typeface="Arial Bold" charset="0"/>
              </a:rPr>
              <a:t>: Kinase inhibitor screening</a:t>
            </a:r>
            <a:endParaRPr lang="en-US" altLang="en-US" dirty="0">
              <a:solidFill>
                <a:srgbClr val="0000FF"/>
              </a:solidFill>
              <a:latin typeface="Arial Bold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68350" y="6096000"/>
            <a:ext cx="7613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Arial" panose="020B0604020202020204" pitchFamily="34" charset="0"/>
              </a:rPr>
              <a:t>Simard </a:t>
            </a:r>
            <a:r>
              <a:rPr lang="en-US" altLang="en-US" sz="1800" b="0" dirty="0">
                <a:latin typeface="Arial" panose="020B0604020202020204" pitchFamily="34" charset="0"/>
              </a:rPr>
              <a:t>et al., </a:t>
            </a:r>
            <a:r>
              <a:rPr lang="en-US" altLang="en-US" sz="1800" b="0" i="1" dirty="0" smtClean="0">
                <a:latin typeface="Arial" panose="020B0604020202020204" pitchFamily="34" charset="0"/>
              </a:rPr>
              <a:t>Nat. Chem. Biol.</a:t>
            </a:r>
            <a:r>
              <a:rPr lang="en-US" altLang="en-US" sz="1800" b="0" dirty="0" smtClean="0">
                <a:latin typeface="Arial" panose="020B0604020202020204" pitchFamily="34" charset="0"/>
              </a:rPr>
              <a:t> </a:t>
            </a:r>
            <a:r>
              <a:rPr lang="en-US" altLang="en-US" sz="1800" dirty="0" smtClean="0">
                <a:latin typeface="Arial" panose="020B0604020202020204" pitchFamily="34" charset="0"/>
              </a:rPr>
              <a:t>2006</a:t>
            </a:r>
            <a:r>
              <a:rPr lang="en-US" altLang="en-US" sz="1800" b="0" dirty="0" smtClean="0">
                <a:latin typeface="Arial" panose="020B0604020202020204" pitchFamily="34" charset="0"/>
              </a:rPr>
              <a:t>, </a:t>
            </a:r>
            <a:r>
              <a:rPr lang="en-US" altLang="en-US" sz="1800" b="0" i="1" dirty="0">
                <a:latin typeface="Arial" panose="020B0604020202020204" pitchFamily="34" charset="0"/>
              </a:rPr>
              <a:t>2</a:t>
            </a:r>
            <a:r>
              <a:rPr lang="en-US" altLang="en-US" sz="1800" b="0" dirty="0" smtClean="0">
                <a:latin typeface="Arial" panose="020B0604020202020204" pitchFamily="34" charset="0"/>
              </a:rPr>
              <a:t>, 358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Arial" panose="020B0604020202020204" pitchFamily="34" charset="0"/>
              </a:rPr>
              <a:t>Simard et al., </a:t>
            </a:r>
            <a:r>
              <a:rPr lang="en-US" altLang="en-US" sz="1800" b="0" i="1" dirty="0" smtClean="0">
                <a:latin typeface="Arial" panose="020B0604020202020204" pitchFamily="34" charset="0"/>
              </a:rPr>
              <a:t>J. Am. Chem. Soc.</a:t>
            </a:r>
            <a:r>
              <a:rPr lang="en-US" altLang="en-US" sz="1800" b="0" dirty="0" smtClean="0">
                <a:latin typeface="Arial" panose="020B0604020202020204" pitchFamily="34" charset="0"/>
              </a:rPr>
              <a:t> </a:t>
            </a:r>
            <a:r>
              <a:rPr lang="en-US" altLang="en-US" sz="1800" dirty="0" smtClean="0">
                <a:latin typeface="Arial" panose="020B0604020202020204" pitchFamily="34" charset="0"/>
              </a:rPr>
              <a:t>2009</a:t>
            </a:r>
            <a:r>
              <a:rPr lang="en-US" altLang="en-US" sz="1800" b="0" dirty="0" smtClean="0">
                <a:latin typeface="Arial" panose="020B0604020202020204" pitchFamily="34" charset="0"/>
              </a:rPr>
              <a:t>, </a:t>
            </a:r>
            <a:r>
              <a:rPr lang="en-US" altLang="en-US" sz="1800" b="0" i="1" dirty="0" smtClean="0">
                <a:latin typeface="Arial" panose="020B0604020202020204" pitchFamily="34" charset="0"/>
              </a:rPr>
              <a:t>131</a:t>
            </a:r>
            <a:r>
              <a:rPr lang="en-US" altLang="en-US" sz="1800" b="0" dirty="0" smtClean="0">
                <a:latin typeface="Arial" panose="020B0604020202020204" pitchFamily="34" charset="0"/>
              </a:rPr>
              <a:t>, 13286</a:t>
            </a:r>
            <a:endParaRPr lang="en-US" altLang="en-US" sz="1800" b="0" dirty="0"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869897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Label kinase with environmentally-sensitive fluorophore</a:t>
            </a:r>
          </a:p>
          <a:p>
            <a:pPr marL="457200" indent="-457200" eaLnBrk="1" hangingPunct="1">
              <a:buAutoNum type="arabicParenR"/>
            </a:pPr>
            <a:r>
              <a:rPr lang="en-US" altLang="en-US" dirty="0" smtClean="0">
                <a:latin typeface="Arial" panose="020B0604020202020204" pitchFamily="34" charset="0"/>
              </a:rPr>
              <a:t>Remove solvent exposed </a:t>
            </a:r>
            <a:r>
              <a:rPr lang="en-US" altLang="en-US" dirty="0" err="1" smtClean="0">
                <a:latin typeface="Arial" panose="020B0604020202020204" pitchFamily="34" charset="0"/>
              </a:rPr>
              <a:t>cys</a:t>
            </a:r>
            <a:r>
              <a:rPr lang="en-US" altLang="en-US" dirty="0" smtClean="0">
                <a:latin typeface="Arial" panose="020B0604020202020204" pitchFamily="34" charset="0"/>
              </a:rPr>
              <a:t> and replace with </a:t>
            </a:r>
            <a:r>
              <a:rPr lang="en-US" altLang="en-US" dirty="0" err="1" smtClean="0">
                <a:latin typeface="Arial" panose="020B0604020202020204" pitchFamily="34" charset="0"/>
              </a:rPr>
              <a:t>ser</a:t>
            </a:r>
            <a:endParaRPr lang="en-US" altLang="en-US" dirty="0" smtClean="0">
              <a:latin typeface="Arial" panose="020B0604020202020204" pitchFamily="34" charset="0"/>
            </a:endParaRPr>
          </a:p>
          <a:p>
            <a:pPr marL="457200" indent="-457200" eaLnBrk="1" hangingPunct="1">
              <a:buAutoNum type="arabicParenR"/>
            </a:pPr>
            <a:r>
              <a:rPr lang="en-US" altLang="en-US" dirty="0" smtClean="0">
                <a:latin typeface="Arial" panose="020B0604020202020204" pitchFamily="34" charset="0"/>
              </a:rPr>
              <a:t>Insert </a:t>
            </a:r>
            <a:r>
              <a:rPr lang="en-US" altLang="en-US" dirty="0" err="1" smtClean="0">
                <a:latin typeface="Arial" panose="020B0604020202020204" pitchFamily="34" charset="0"/>
              </a:rPr>
              <a:t>cys</a:t>
            </a:r>
            <a:r>
              <a:rPr lang="en-US" altLang="en-US" dirty="0" smtClean="0">
                <a:latin typeface="Arial" panose="020B0604020202020204" pitchFamily="34" charset="0"/>
              </a:rPr>
              <a:t> into desired position in kinase to attach thiol-reactive fluorophore (Lecture 6)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3810000" y="3733800"/>
            <a:ext cx="796925" cy="1495097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0000FF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10"/>
          <p:cNvSpPr/>
          <p:nvPr/>
        </p:nvSpPr>
        <p:spPr>
          <a:xfrm>
            <a:off x="46221" y="5343793"/>
            <a:ext cx="91214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</a:rPr>
              <a:t>Activation loop exhibits flexibility or will undergo conformational change</a:t>
            </a:r>
            <a:endParaRPr lang="en-US" dirty="0">
              <a:latin typeface="Arial Bold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908E-6C33-4A52-BFC6-FDF328D39329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53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438843"/>
            <a:ext cx="5867400" cy="3554589"/>
          </a:xfrm>
          <a:prstGeom prst="rect">
            <a:avLst/>
          </a:prstGeom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04800" y="31531"/>
            <a:ext cx="86042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Arial Bold" charset="0"/>
              </a:rPr>
              <a:t>Identifying allosteric inhibitors of </a:t>
            </a:r>
            <a:r>
              <a:rPr lang="en-US" altLang="en-US" dirty="0" err="1" smtClean="0">
                <a:solidFill>
                  <a:srgbClr val="0000FF"/>
                </a:solidFill>
                <a:latin typeface="Arial Bold" charset="0"/>
              </a:rPr>
              <a:t>cSrc</a:t>
            </a:r>
            <a:endParaRPr lang="en-US" altLang="en-US" dirty="0">
              <a:solidFill>
                <a:srgbClr val="0000FF"/>
              </a:solidFill>
              <a:latin typeface="Arial Bol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2292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b="0" dirty="0" smtClean="0">
                <a:latin typeface="Arial" panose="020B0604020202020204" pitchFamily="34" charset="0"/>
              </a:rPr>
              <a:t>Simard et al., </a:t>
            </a:r>
            <a:r>
              <a:rPr lang="en-US" altLang="en-US" b="0" i="1" dirty="0" smtClean="0">
                <a:latin typeface="Arial" panose="020B0604020202020204" pitchFamily="34" charset="0"/>
              </a:rPr>
              <a:t>Nat. Chem. Biol.</a:t>
            </a:r>
            <a:r>
              <a:rPr lang="en-US" altLang="en-US" b="0" dirty="0" smtClean="0">
                <a:latin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</a:rPr>
              <a:t>2006</a:t>
            </a:r>
            <a:r>
              <a:rPr lang="en-US" altLang="en-US" b="0" dirty="0" smtClean="0">
                <a:latin typeface="Arial" panose="020B0604020202020204" pitchFamily="34" charset="0"/>
              </a:rPr>
              <a:t>, </a:t>
            </a:r>
            <a:r>
              <a:rPr lang="en-US" altLang="en-US" b="0" i="1" dirty="0" smtClean="0">
                <a:latin typeface="Arial" panose="020B0604020202020204" pitchFamily="34" charset="0"/>
              </a:rPr>
              <a:t>2</a:t>
            </a:r>
            <a:r>
              <a:rPr lang="en-US" altLang="en-US" b="0" dirty="0" smtClean="0">
                <a:latin typeface="Arial" panose="020B0604020202020204" pitchFamily="34" charset="0"/>
              </a:rPr>
              <a:t>, 358</a:t>
            </a:r>
          </a:p>
        </p:txBody>
      </p:sp>
      <p:sp>
        <p:nvSpPr>
          <p:cNvPr id="7" name="Rectangle 6"/>
          <p:cNvSpPr/>
          <p:nvPr/>
        </p:nvSpPr>
        <p:spPr>
          <a:xfrm>
            <a:off x="438807" y="838200"/>
            <a:ext cx="81717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cSrc</a:t>
            </a:r>
            <a:r>
              <a:rPr lang="en-US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overexpressed or upregulated in gastrointestinal and prostate cancers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target kinase for tumor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therapy but allosteric inhibitors known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8807" y="2819400"/>
            <a:ext cx="1828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I (classic)</a:t>
            </a:r>
          </a:p>
          <a:p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II and III (allosteric)</a:t>
            </a:r>
            <a:endParaRPr lang="en-US" dirty="0">
              <a:solidFill>
                <a:srgbClr val="0000FF"/>
              </a:solidFill>
              <a:latin typeface="Arial Bold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908E-6C33-4A52-BFC6-FDF328D39329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71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04800" y="31531"/>
            <a:ext cx="86042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Arial Bold" charset="0"/>
              </a:rPr>
              <a:t>Identifying allosteric inhibitors of </a:t>
            </a:r>
            <a:r>
              <a:rPr lang="en-US" altLang="en-US" dirty="0" err="1" smtClean="0">
                <a:solidFill>
                  <a:srgbClr val="0000FF"/>
                </a:solidFill>
                <a:latin typeface="Arial Bold" charset="0"/>
              </a:rPr>
              <a:t>cSrc</a:t>
            </a:r>
            <a:endParaRPr lang="en-US" altLang="en-US" dirty="0">
              <a:solidFill>
                <a:srgbClr val="0000FF"/>
              </a:solidFill>
              <a:latin typeface="Arial Bold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903465"/>
            <a:ext cx="4000500" cy="3533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751065"/>
            <a:ext cx="3924300" cy="34194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2332" y="4305299"/>
            <a:ext cx="850693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  <a:latin typeface="Arial" panose="020B0604020202020204" pitchFamily="34" charset="0"/>
              </a:rPr>
              <a:t>Type I ligands induce a robust loss of fluorescence intensity at 475 nm and a shift from 505 nm to 510 nm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Type </a:t>
            </a:r>
            <a:r>
              <a:rPr lang="en-US" dirty="0">
                <a:latin typeface="Arial" panose="020B0604020202020204" pitchFamily="34" charset="0"/>
              </a:rPr>
              <a:t>II and III inhibitors stabilize the inactive </a:t>
            </a:r>
            <a:r>
              <a:rPr lang="en-US" dirty="0" smtClean="0">
                <a:latin typeface="Arial" panose="020B0604020202020204" pitchFamily="34" charset="0"/>
              </a:rPr>
              <a:t>kinase conformation </a:t>
            </a:r>
            <a:r>
              <a:rPr lang="en-US" dirty="0">
                <a:latin typeface="Arial" panose="020B0604020202020204" pitchFamily="34" charset="0"/>
              </a:rPr>
              <a:t>and elicit </a:t>
            </a:r>
            <a:r>
              <a:rPr lang="en-US" dirty="0" smtClean="0">
                <a:latin typeface="Arial" panose="020B0604020202020204" pitchFamily="34" charset="0"/>
              </a:rPr>
              <a:t>an equally reduced emissions at 475 nm 505 nm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2292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b="0" dirty="0" smtClean="0">
                <a:latin typeface="Arial" panose="020B0604020202020204" pitchFamily="34" charset="0"/>
              </a:rPr>
              <a:t>Simard et al., </a:t>
            </a:r>
            <a:r>
              <a:rPr lang="en-US" altLang="en-US" b="0" i="1" dirty="0" smtClean="0">
                <a:latin typeface="Arial" panose="020B0604020202020204" pitchFamily="34" charset="0"/>
              </a:rPr>
              <a:t>Nat. Chem. Biol.</a:t>
            </a:r>
            <a:r>
              <a:rPr lang="en-US" altLang="en-US" b="0" dirty="0" smtClean="0">
                <a:latin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</a:rPr>
              <a:t>2006</a:t>
            </a:r>
            <a:r>
              <a:rPr lang="en-US" altLang="en-US" b="0" dirty="0" smtClean="0">
                <a:latin typeface="Arial" panose="020B0604020202020204" pitchFamily="34" charset="0"/>
              </a:rPr>
              <a:t>, </a:t>
            </a:r>
            <a:r>
              <a:rPr lang="en-US" altLang="en-US" b="0" i="1" dirty="0" smtClean="0">
                <a:latin typeface="Arial" panose="020B0604020202020204" pitchFamily="34" charset="0"/>
              </a:rPr>
              <a:t>2</a:t>
            </a:r>
            <a:r>
              <a:rPr lang="en-US" altLang="en-US" b="0" dirty="0" smtClean="0">
                <a:latin typeface="Arial" panose="020B0604020202020204" pitchFamily="34" charset="0"/>
              </a:rPr>
              <a:t>, 358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908E-6C33-4A52-BFC6-FDF328D39329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26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81000"/>
            <a:ext cx="7543800" cy="2891411"/>
          </a:xfrm>
          <a:prstGeom prst="rect">
            <a:avLst/>
          </a:prstGeom>
        </p:spPr>
      </p:pic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304800" y="31531"/>
            <a:ext cx="86042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Arial Bold" charset="0"/>
              </a:rPr>
              <a:t>Identifying allosteric inhibitors of </a:t>
            </a:r>
            <a:r>
              <a:rPr lang="en-US" altLang="en-US" dirty="0" err="1" smtClean="0">
                <a:solidFill>
                  <a:srgbClr val="0000FF"/>
                </a:solidFill>
                <a:latin typeface="Arial Bold" charset="0"/>
              </a:rPr>
              <a:t>cSrc</a:t>
            </a:r>
            <a:endParaRPr lang="en-US" altLang="en-US" dirty="0">
              <a:solidFill>
                <a:srgbClr val="0000FF"/>
              </a:solidFill>
              <a:latin typeface="Arial Bol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657600"/>
            <a:ext cx="5486400" cy="29839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934883"/>
            <a:ext cx="25779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4-aminoquinazoline</a:t>
            </a:r>
            <a:endParaRPr lang="en-US" dirty="0">
              <a:solidFill>
                <a:srgbClr val="FF0000"/>
              </a:solidFill>
              <a:latin typeface="Arial Bol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898804"/>
            <a:ext cx="19239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pyrazoloureas</a:t>
            </a:r>
            <a:endParaRPr lang="en-US" dirty="0">
              <a:solidFill>
                <a:srgbClr val="FF0000"/>
              </a:solidFill>
              <a:latin typeface="Arial Bol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3257490"/>
            <a:ext cx="92063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</a:rPr>
              <a:t>Fusion of two fragments resulted in significantly higher binding affinities</a:t>
            </a:r>
            <a:endParaRPr lang="en-US" dirty="0">
              <a:latin typeface="Arial Bold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37250" y="4151055"/>
            <a:ext cx="2971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</a:rPr>
              <a:t>Gatekeeper mutation common in drug resistant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cSrc</a:t>
            </a:r>
            <a:endParaRPr lang="en-US" dirty="0" smtClean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</a:rPr>
              <a:t>Type II hybrid can freely rotate to adapt to larger gatekeeper residue</a:t>
            </a:r>
            <a:endParaRPr lang="en-US" dirty="0">
              <a:solidFill>
                <a:srgbClr val="0000FF"/>
              </a:solidFill>
              <a:latin typeface="Arial Bold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 rot="16200000">
            <a:off x="5171302" y="1651650"/>
            <a:ext cx="381000" cy="685800"/>
          </a:xfrm>
          <a:prstGeom prst="downArrow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old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908E-6C33-4A52-BFC6-FDF328D39329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64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647198"/>
            <a:ext cx="8915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</a:rPr>
              <a:t>iFLiK</a:t>
            </a:r>
            <a:r>
              <a:rPr lang="en-US" dirty="0" smtClean="0">
                <a:latin typeface="Arial" panose="020B0604020202020204" pitchFamily="34" charset="0"/>
              </a:rPr>
              <a:t> can detect more complex changes in conformations such as intramolecular </a:t>
            </a:r>
            <a:r>
              <a:rPr lang="en-US" dirty="0" err="1" smtClean="0">
                <a:latin typeface="Arial" panose="020B0604020202020204" pitchFamily="34" charset="0"/>
              </a:rPr>
              <a:t>interdomain</a:t>
            </a:r>
            <a:r>
              <a:rPr lang="en-US" dirty="0" smtClean="0">
                <a:latin typeface="Arial" panose="020B0604020202020204" pitchFamily="34" charset="0"/>
              </a:rPr>
              <a:t> interactions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</a:rPr>
              <a:t>Ser</a:t>
            </a:r>
            <a:r>
              <a:rPr lang="en-US" dirty="0" smtClean="0">
                <a:latin typeface="Arial" panose="020B0604020202020204" pitchFamily="34" charset="0"/>
              </a:rPr>
              <a:t>/</a:t>
            </a:r>
            <a:r>
              <a:rPr lang="en-US" dirty="0" err="1" smtClean="0">
                <a:latin typeface="Arial" panose="020B0604020202020204" pitchFamily="34" charset="0"/>
              </a:rPr>
              <a:t>Thr</a:t>
            </a:r>
            <a:r>
              <a:rPr lang="en-US" dirty="0" smtClean="0">
                <a:latin typeface="Arial" panose="020B0604020202020204" pitchFamily="34" charset="0"/>
              </a:rPr>
              <a:t> kinase </a:t>
            </a:r>
            <a:r>
              <a:rPr lang="en-US" dirty="0" err="1" smtClean="0">
                <a:latin typeface="Arial" panose="020B0604020202020204" pitchFamily="34" charset="0"/>
              </a:rPr>
              <a:t>Skt</a:t>
            </a:r>
            <a:r>
              <a:rPr lang="en-US" dirty="0" smtClean="0">
                <a:latin typeface="Arial" panose="020B0604020202020204" pitchFamily="34" charset="0"/>
              </a:rPr>
              <a:t> – key role in signaling pathways responsible for cell survival, proliferation, and apoptosis (Cancer target!!)</a:t>
            </a:r>
            <a:endParaRPr lang="en-US" dirty="0">
              <a:latin typeface="Arial Bold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0" y="31531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dirty="0" err="1" smtClean="0">
                <a:solidFill>
                  <a:srgbClr val="0000FF"/>
                </a:solidFill>
                <a:latin typeface="Arial Bold" charset="0"/>
              </a:rPr>
              <a:t>iFLiK</a:t>
            </a:r>
            <a:r>
              <a:rPr lang="en-US" altLang="en-US" dirty="0" smtClean="0">
                <a:solidFill>
                  <a:srgbClr val="0000FF"/>
                </a:solidFill>
                <a:latin typeface="Arial Bold" charset="0"/>
              </a:rPr>
              <a:t>: Discovery </a:t>
            </a:r>
            <a:r>
              <a:rPr lang="en-US" altLang="en-US" dirty="0">
                <a:solidFill>
                  <a:srgbClr val="0000FF"/>
                </a:solidFill>
                <a:latin typeface="Arial Bold" charset="0"/>
              </a:rPr>
              <a:t>of Inter-Domain Stabilizers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2292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b="0" dirty="0" smtClean="0">
                <a:latin typeface="Arial" panose="020B0604020202020204" pitchFamily="34" charset="0"/>
              </a:rPr>
              <a:t>Fang et al., </a:t>
            </a:r>
            <a:r>
              <a:rPr lang="en-US" altLang="en-US" b="0" i="1" dirty="0">
                <a:latin typeface="Arial" panose="020B0604020202020204" pitchFamily="34" charset="0"/>
              </a:rPr>
              <a:t>ACS Chem. Biol</a:t>
            </a:r>
            <a:r>
              <a:rPr lang="en-US" altLang="en-US" b="0" dirty="0">
                <a:latin typeface="Arial" panose="020B0604020202020204" pitchFamily="34" charset="0"/>
              </a:rPr>
              <a:t>. </a:t>
            </a:r>
            <a:r>
              <a:rPr lang="en-US" altLang="en-US" dirty="0">
                <a:latin typeface="Arial" panose="020B0604020202020204" pitchFamily="34" charset="0"/>
              </a:rPr>
              <a:t>2015</a:t>
            </a:r>
            <a:r>
              <a:rPr lang="en-US" altLang="en-US" b="0" dirty="0">
                <a:latin typeface="Arial" panose="020B0604020202020204" pitchFamily="34" charset="0"/>
              </a:rPr>
              <a:t>, </a:t>
            </a:r>
            <a:r>
              <a:rPr lang="en-US" altLang="en-US" b="0" i="1" dirty="0">
                <a:latin typeface="Arial" panose="020B0604020202020204" pitchFamily="34" charset="0"/>
              </a:rPr>
              <a:t>10</a:t>
            </a:r>
            <a:r>
              <a:rPr lang="en-US" altLang="en-US" b="0" dirty="0">
                <a:latin typeface="Arial" panose="020B0604020202020204" pitchFamily="34" charset="0"/>
              </a:rPr>
              <a:t>, 279</a:t>
            </a:r>
            <a:endParaRPr lang="en-US" altLang="en-US" b="0" dirty="0" smtClean="0"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895600"/>
            <a:ext cx="8305800" cy="19653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4800" y="4860980"/>
            <a:ext cx="441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kinase domain allosterically regulated by phosphatidylinositol lipids that bind to PH domain</a:t>
            </a:r>
            <a:endParaRPr lang="en-US" dirty="0">
              <a:solidFill>
                <a:srgbClr val="FF0000"/>
              </a:solidFill>
              <a:latin typeface="Arial Bol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99454" y="5014868"/>
            <a:ext cx="388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</a:rPr>
              <a:t>ATP binding site not available in inactive form</a:t>
            </a:r>
            <a:endParaRPr lang="en-US" dirty="0">
              <a:solidFill>
                <a:srgbClr val="0000FF"/>
              </a:solidFill>
              <a:latin typeface="Arial Bol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908E-6C33-4A52-BFC6-FDF328D39329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81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533400"/>
            <a:ext cx="5143500" cy="2082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425" y="671872"/>
            <a:ext cx="2466975" cy="1842728"/>
          </a:xfrm>
          <a:prstGeom prst="rect">
            <a:avLst/>
          </a:prstGeom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0" y="31531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dirty="0" err="1" smtClean="0">
                <a:solidFill>
                  <a:srgbClr val="0000FF"/>
                </a:solidFill>
                <a:latin typeface="Arial Bold" charset="0"/>
              </a:rPr>
              <a:t>iFLiK</a:t>
            </a:r>
            <a:r>
              <a:rPr lang="en-US" altLang="en-US" dirty="0" smtClean="0">
                <a:solidFill>
                  <a:srgbClr val="0000FF"/>
                </a:solidFill>
                <a:latin typeface="Arial Bold" charset="0"/>
              </a:rPr>
              <a:t>: Discovery </a:t>
            </a:r>
            <a:r>
              <a:rPr lang="en-US" altLang="en-US" dirty="0">
                <a:solidFill>
                  <a:srgbClr val="0000FF"/>
                </a:solidFill>
                <a:latin typeface="Arial Bold" charset="0"/>
              </a:rPr>
              <a:t>of Inter-Domain Stabilizers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348070" y="2692619"/>
            <a:ext cx="25202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Glu49Cys mutation</a:t>
            </a:r>
            <a:endParaRPr lang="en-US" dirty="0">
              <a:solidFill>
                <a:srgbClr val="FF0000"/>
              </a:solidFill>
              <a:latin typeface="Arial Bol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169" y="2786093"/>
            <a:ext cx="5205413" cy="31717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292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b="0" dirty="0" smtClean="0">
                <a:latin typeface="Arial" panose="020B0604020202020204" pitchFamily="34" charset="0"/>
              </a:rPr>
              <a:t>Fang et al., </a:t>
            </a:r>
            <a:r>
              <a:rPr lang="en-US" altLang="en-US" b="0" i="1" dirty="0">
                <a:latin typeface="Arial" panose="020B0604020202020204" pitchFamily="34" charset="0"/>
              </a:rPr>
              <a:t>ACS Chem. Biol</a:t>
            </a:r>
            <a:r>
              <a:rPr lang="en-US" altLang="en-US" b="0" dirty="0">
                <a:latin typeface="Arial" panose="020B0604020202020204" pitchFamily="34" charset="0"/>
              </a:rPr>
              <a:t>. </a:t>
            </a:r>
            <a:r>
              <a:rPr lang="en-US" altLang="en-US" dirty="0">
                <a:latin typeface="Arial" panose="020B0604020202020204" pitchFamily="34" charset="0"/>
              </a:rPr>
              <a:t>2015</a:t>
            </a:r>
            <a:r>
              <a:rPr lang="en-US" altLang="en-US" b="0" dirty="0">
                <a:latin typeface="Arial" panose="020B0604020202020204" pitchFamily="34" charset="0"/>
              </a:rPr>
              <a:t>, </a:t>
            </a:r>
            <a:r>
              <a:rPr lang="en-US" altLang="en-US" b="0" i="1" dirty="0">
                <a:latin typeface="Arial" panose="020B0604020202020204" pitchFamily="34" charset="0"/>
              </a:rPr>
              <a:t>10</a:t>
            </a:r>
            <a:r>
              <a:rPr lang="en-US" altLang="en-US" b="0" dirty="0">
                <a:latin typeface="Arial" panose="020B0604020202020204" pitchFamily="34" charset="0"/>
              </a:rPr>
              <a:t>, 279</a:t>
            </a:r>
            <a:endParaRPr lang="en-US" altLang="en-US" b="0" dirty="0" smtClean="0"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8070" y="3679378"/>
            <a:ext cx="30860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</a:rPr>
              <a:t>Screened 10,000 compounds</a:t>
            </a:r>
          </a:p>
          <a:p>
            <a:endParaRPr lang="en-US" dirty="0" smtClean="0">
              <a:latin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</a:rPr>
              <a:t>24 hits displayed &gt;25% binding relative to MK-2206</a:t>
            </a:r>
            <a:endParaRPr lang="en-US" dirty="0">
              <a:latin typeface="Arial Bold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1447800" y="2263395"/>
            <a:ext cx="549896" cy="406117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908E-6C33-4A52-BFC6-FDF328D39329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0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311150" y="58738"/>
            <a:ext cx="86042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Arial Bold" charset="0"/>
              </a:rPr>
              <a:t>Phosphorylation – an important PTM</a:t>
            </a:r>
            <a:endParaRPr lang="en-US" altLang="en-US" dirty="0">
              <a:solidFill>
                <a:srgbClr val="0000FF"/>
              </a:solidFill>
              <a:latin typeface="Arial Bold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600200" y="914400"/>
            <a:ext cx="603723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4925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92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9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Protein phosphorylation activates or inactivates</a:t>
            </a: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	</a:t>
            </a:r>
            <a:r>
              <a:rPr lang="en-US" altLang="en-US" sz="2000" dirty="0" smtClean="0">
                <a:latin typeface="Arial" panose="020B0604020202020204" pitchFamily="34" charset="0"/>
              </a:rPr>
              <a:t>Changes protein charge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	</a:t>
            </a:r>
            <a:r>
              <a:rPr lang="en-US" altLang="en-US" sz="2000" dirty="0" smtClean="0">
                <a:latin typeface="Arial" panose="020B0604020202020204" pitchFamily="34" charset="0"/>
              </a:rPr>
              <a:t>Alters conformation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	</a:t>
            </a:r>
            <a:r>
              <a:rPr lang="en-US" altLang="en-US" sz="2000" dirty="0" smtClean="0">
                <a:latin typeface="Arial" panose="020B0604020202020204" pitchFamily="34" charset="0"/>
              </a:rPr>
              <a:t>Dynamics of multi-protein complexes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	</a:t>
            </a:r>
            <a:r>
              <a:rPr lang="en-US" altLang="en-US" sz="2000" dirty="0" smtClean="0">
                <a:latin typeface="Arial" panose="020B0604020202020204" pitchFamily="34" charset="0"/>
              </a:rPr>
              <a:t>Changes subcellular localization</a:t>
            </a:r>
            <a:endParaRPr lang="en-US" altLang="en-US" sz="2000" dirty="0">
              <a:solidFill>
                <a:srgbClr val="9900CC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600200" y="2743200"/>
            <a:ext cx="424346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4925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92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9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Misregulation</a:t>
            </a:r>
            <a:r>
              <a:rPr lang="en-US" altLang="en-US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 of phosphorylation</a:t>
            </a: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	</a:t>
            </a:r>
            <a:r>
              <a:rPr lang="en-US" altLang="en-US" sz="2000" dirty="0" smtClean="0">
                <a:latin typeface="Arial" panose="020B0604020202020204" pitchFamily="34" charset="0"/>
              </a:rPr>
              <a:t>Cancer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	</a:t>
            </a:r>
            <a:r>
              <a:rPr lang="en-US" altLang="en-US" sz="2000" dirty="0" smtClean="0">
                <a:latin typeface="Arial" panose="020B0604020202020204" pitchFamily="34" charset="0"/>
              </a:rPr>
              <a:t>Metabolic disorders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	</a:t>
            </a:r>
            <a:r>
              <a:rPr lang="en-US" altLang="en-US" sz="2000" dirty="0" smtClean="0">
                <a:latin typeface="Arial" panose="020B0604020202020204" pitchFamily="34" charset="0"/>
              </a:rPr>
              <a:t>Neurodegenerative diseases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600200" y="4458325"/>
            <a:ext cx="736874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‘Signal</a:t>
            </a:r>
            <a:r>
              <a:rPr lang="en-US" alt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6075" indent="-346075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Cell growth/proliferation	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6075" indent="-346075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Differentiation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6075" indent="-346075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Viability/survival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6075" indent="-346075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Homeostasis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6075" indent="-346075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Effector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function (e.g. cytotoxicity, cytokine production)</a:t>
            </a:r>
          </a:p>
          <a:p>
            <a:pPr marL="346075" indent="-346075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Cell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EDB6-E287-44C5-82DC-F039F970624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0" y="31531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Arial Bold" charset="0"/>
              </a:rPr>
              <a:t>Screens for Phosphatase Inhibitors</a:t>
            </a:r>
            <a:endParaRPr lang="en-US" altLang="en-US" dirty="0">
              <a:solidFill>
                <a:srgbClr val="0000FF"/>
              </a:solidFill>
              <a:latin typeface="Arial Bold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066800"/>
            <a:ext cx="6457149" cy="3090863"/>
          </a:xfrm>
          <a:prstGeom prst="rect">
            <a:avLst/>
          </a:prstGeom>
        </p:spPr>
      </p:pic>
      <p:sp>
        <p:nvSpPr>
          <p:cNvPr id="7" name="Oval 6"/>
          <p:cNvSpPr>
            <a:spLocks noChangeAspect="1"/>
          </p:cNvSpPr>
          <p:nvPr/>
        </p:nvSpPr>
        <p:spPr bwMode="auto">
          <a:xfrm>
            <a:off x="1552175" y="2286000"/>
            <a:ext cx="304800" cy="304800"/>
          </a:xfrm>
          <a:prstGeom prst="ellips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old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4344802" y="3200400"/>
            <a:ext cx="304800" cy="3048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old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908E-6C33-4A52-BFC6-FDF328D39329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49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05400" y="1066800"/>
            <a:ext cx="4038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Development of clinically relevant phosphatase inhibitors – limited selectivity and unfavorable pharmacokinetics (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reason?</a:t>
            </a:r>
            <a:r>
              <a:rPr lang="en-US" dirty="0" smtClean="0">
                <a:latin typeface="Arial" panose="020B0604020202020204" pitchFamily="34" charset="0"/>
              </a:rPr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No FDA approved phosphatase inhibitors for human diseases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Target allosteric site, e.g. PTP1B, activity associated with type II diabetes</a:t>
            </a: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99751"/>
            <a:ext cx="4800600" cy="4124580"/>
          </a:xfrm>
          <a:prstGeom prst="rect">
            <a:avLst/>
          </a:prstGeom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0" y="31531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Arial Bold" charset="0"/>
              </a:rPr>
              <a:t>Mechanism of Tyrosine Phosphatases</a:t>
            </a:r>
            <a:endParaRPr lang="en-US" altLang="en-US" dirty="0">
              <a:solidFill>
                <a:srgbClr val="0000FF"/>
              </a:solidFill>
              <a:latin typeface="Arial Bol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5831804"/>
            <a:ext cx="42098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Conserved sequences CXXXXXR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908E-6C33-4A52-BFC6-FDF328D39329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19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07503"/>
            <a:ext cx="7010400" cy="49836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5867400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PTP1B attenuates insulin signaling by dephosphorylating the insulin receptor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0" y="31531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Arial Bold" charset="0"/>
              </a:rPr>
              <a:t>PTP1B, an important inhibitor target</a:t>
            </a:r>
            <a:endParaRPr lang="en-US" altLang="en-US" dirty="0">
              <a:solidFill>
                <a:srgbClr val="0000FF"/>
              </a:solidFill>
              <a:latin typeface="Arial Bold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908E-6C33-4A52-BFC6-FDF328D39329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22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616306"/>
            <a:ext cx="8153400" cy="5848072"/>
          </a:xfrm>
          <a:prstGeom prst="rect">
            <a:avLst/>
          </a:prstGeom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0" y="31531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Arial Bold" charset="0"/>
              </a:rPr>
              <a:t>Known PTP1B inhibitors</a:t>
            </a:r>
            <a:endParaRPr lang="en-US" altLang="en-US" dirty="0">
              <a:solidFill>
                <a:srgbClr val="0000FF"/>
              </a:solidFill>
              <a:latin typeface="Arial Bold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908E-6C33-4A52-BFC6-FDF328D39329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56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31531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Arial Bold" charset="0"/>
              </a:rPr>
              <a:t>Designing bidentate ligands</a:t>
            </a:r>
            <a:endParaRPr lang="en-US" altLang="en-US" dirty="0">
              <a:solidFill>
                <a:srgbClr val="0000FF"/>
              </a:solidFill>
              <a:latin typeface="Arial Bol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" y="914400"/>
            <a:ext cx="815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latin typeface="Arial" panose="020B0604020202020204" pitchFamily="34" charset="0"/>
              </a:rPr>
              <a:t>Subpockets</a:t>
            </a:r>
            <a:r>
              <a:rPr lang="en-US" dirty="0" smtClean="0">
                <a:latin typeface="Arial" panose="020B0604020202020204" pitchFamily="34" charset="0"/>
              </a:rPr>
              <a:t> bordering active site can be targeted</a:t>
            </a:r>
          </a:p>
          <a:p>
            <a:pPr algn="just"/>
            <a:endParaRPr lang="en-US" dirty="0">
              <a:latin typeface="Arial" panose="020B0604020202020204" pitchFamily="34" charset="0"/>
            </a:endParaRPr>
          </a:p>
          <a:p>
            <a:pPr algn="just"/>
            <a:r>
              <a:rPr lang="en-US" dirty="0" smtClean="0">
                <a:latin typeface="Arial" panose="020B0604020202020204" pitchFamily="34" charset="0"/>
              </a:rPr>
              <a:t>Bidentate ligands can simultaneously bind to conserved active site and non-conserved </a:t>
            </a:r>
            <a:r>
              <a:rPr lang="en-US" dirty="0" err="1" smtClean="0">
                <a:latin typeface="Arial" panose="020B0604020202020204" pitchFamily="34" charset="0"/>
              </a:rPr>
              <a:t>subpocket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 Bold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667000"/>
            <a:ext cx="3371850" cy="2886075"/>
          </a:xfrm>
          <a:prstGeom prst="rect">
            <a:avLst/>
          </a:prstGeom>
        </p:spPr>
      </p:pic>
      <p:sp>
        <p:nvSpPr>
          <p:cNvPr id="7" name="Oval 6"/>
          <p:cNvSpPr>
            <a:spLocks noChangeAspect="1"/>
          </p:cNvSpPr>
          <p:nvPr/>
        </p:nvSpPr>
        <p:spPr bwMode="auto">
          <a:xfrm>
            <a:off x="5105400" y="3756969"/>
            <a:ext cx="1424631" cy="142463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old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2971800" y="3833169"/>
            <a:ext cx="1424631" cy="142463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old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8616" y="2857511"/>
            <a:ext cx="36904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Nonhydrolyzable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pY</a:t>
            </a:r>
            <a:endParaRPr lang="en-US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Difluoromethyl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-phosphonate</a:t>
            </a:r>
          </a:p>
          <a:p>
            <a:endParaRPr lang="en-US" dirty="0">
              <a:solidFill>
                <a:srgbClr val="FF0000"/>
              </a:solidFill>
              <a:latin typeface="Arial Bold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908E-6C33-4A52-BFC6-FDF328D39329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750446"/>
            <a:ext cx="5933378" cy="5269354"/>
          </a:xfrm>
          <a:prstGeom prst="rect">
            <a:avLst/>
          </a:prstGeom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0" y="31531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Arial Bold" charset="0"/>
              </a:rPr>
              <a:t>Intramolecular activation by thiols</a:t>
            </a:r>
            <a:endParaRPr lang="en-US" altLang="en-US" dirty="0">
              <a:solidFill>
                <a:srgbClr val="0000FF"/>
              </a:solidFill>
              <a:latin typeface="Arial Bol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2292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b="0" dirty="0" smtClean="0">
                <a:latin typeface="Arial" panose="020B0604020202020204" pitchFamily="34" charset="0"/>
              </a:rPr>
              <a:t>Lee et al., </a:t>
            </a:r>
            <a:r>
              <a:rPr lang="en-US" altLang="en-US" b="0" i="1" dirty="0" err="1" smtClean="0">
                <a:latin typeface="Arial" panose="020B0604020202020204" pitchFamily="34" charset="0"/>
              </a:rPr>
              <a:t>Angew</a:t>
            </a:r>
            <a:r>
              <a:rPr lang="en-US" altLang="en-US" b="0" i="1" dirty="0" smtClean="0">
                <a:latin typeface="Arial" panose="020B0604020202020204" pitchFamily="34" charset="0"/>
              </a:rPr>
              <a:t>. Chem. Int. Ed.</a:t>
            </a:r>
            <a:r>
              <a:rPr lang="en-US" altLang="en-US" b="0" dirty="0" smtClean="0">
                <a:latin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</a:rPr>
              <a:t>2005</a:t>
            </a:r>
            <a:r>
              <a:rPr lang="en-US" altLang="en-US" b="0" dirty="0">
                <a:latin typeface="Arial" panose="020B0604020202020204" pitchFamily="34" charset="0"/>
              </a:rPr>
              <a:t>, </a:t>
            </a:r>
            <a:r>
              <a:rPr lang="en-US" altLang="en-US" b="0" i="1" dirty="0" smtClean="0">
                <a:latin typeface="Arial" panose="020B0604020202020204" pitchFamily="34" charset="0"/>
              </a:rPr>
              <a:t>44</a:t>
            </a:r>
            <a:r>
              <a:rPr lang="en-US" altLang="en-US" b="0" dirty="0" smtClean="0">
                <a:latin typeface="Arial" panose="020B0604020202020204" pitchFamily="34" charset="0"/>
              </a:rPr>
              <a:t>, 4242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908E-6C33-4A52-BFC6-FDF328D39329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94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758779"/>
            <a:ext cx="4604820" cy="40324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1600200"/>
            <a:ext cx="3513661" cy="4162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2292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b="0" dirty="0" smtClean="0">
                <a:latin typeface="Arial" panose="020B0604020202020204" pitchFamily="34" charset="0"/>
              </a:rPr>
              <a:t>Lee et al., </a:t>
            </a:r>
            <a:r>
              <a:rPr lang="en-US" altLang="en-US" b="0" i="1" dirty="0" err="1" smtClean="0">
                <a:latin typeface="Arial" panose="020B0604020202020204" pitchFamily="34" charset="0"/>
              </a:rPr>
              <a:t>Angew</a:t>
            </a:r>
            <a:r>
              <a:rPr lang="en-US" altLang="en-US" b="0" i="1" dirty="0" smtClean="0">
                <a:latin typeface="Arial" panose="020B0604020202020204" pitchFamily="34" charset="0"/>
              </a:rPr>
              <a:t>. Chem. Int. Ed.</a:t>
            </a:r>
            <a:r>
              <a:rPr lang="en-US" altLang="en-US" b="0" dirty="0" smtClean="0">
                <a:latin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</a:rPr>
              <a:t>2005</a:t>
            </a:r>
            <a:r>
              <a:rPr lang="en-US" altLang="en-US" b="0" dirty="0">
                <a:latin typeface="Arial" panose="020B0604020202020204" pitchFamily="34" charset="0"/>
              </a:rPr>
              <a:t>, </a:t>
            </a:r>
            <a:r>
              <a:rPr lang="en-US" altLang="en-US" b="0" i="1" dirty="0" smtClean="0">
                <a:latin typeface="Arial" panose="020B0604020202020204" pitchFamily="34" charset="0"/>
              </a:rPr>
              <a:t>44</a:t>
            </a:r>
            <a:r>
              <a:rPr lang="en-US" altLang="en-US" b="0" dirty="0" smtClean="0">
                <a:latin typeface="Arial" panose="020B0604020202020204" pitchFamily="34" charset="0"/>
              </a:rPr>
              <a:t>, 4242</a:t>
            </a:r>
          </a:p>
        </p:txBody>
      </p:sp>
      <p:sp>
        <p:nvSpPr>
          <p:cNvPr id="8" name="Rectangle 7"/>
          <p:cNvSpPr/>
          <p:nvPr/>
        </p:nvSpPr>
        <p:spPr>
          <a:xfrm>
            <a:off x="1865738" y="1143000"/>
            <a:ext cx="17156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ELISA assay</a:t>
            </a:r>
            <a:endParaRPr lang="en-US" dirty="0">
              <a:solidFill>
                <a:srgbClr val="FF0000"/>
              </a:solidFill>
              <a:latin typeface="Arial Bold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0" y="31531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Arial Bold" charset="0"/>
              </a:rPr>
              <a:t>Evaluation</a:t>
            </a:r>
            <a:endParaRPr lang="en-US" altLang="en-US" dirty="0">
              <a:solidFill>
                <a:srgbClr val="0000FF"/>
              </a:solidFill>
              <a:latin typeface="Arial Bold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908E-6C33-4A52-BFC6-FDF328D39329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76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19200"/>
            <a:ext cx="5425577" cy="47237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0" y="1371600"/>
            <a:ext cx="2819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PTP1B contributes to type 2 diabetes by dephosphorylating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Insulin receptor (IR</a:t>
            </a:r>
            <a:r>
              <a:rPr lang="el-GR" dirty="0" smtClean="0">
                <a:solidFill>
                  <a:srgbClr val="FF0000"/>
                </a:solidFill>
                <a:latin typeface="Arial" panose="020B0604020202020204" pitchFamily="34" charset="0"/>
              </a:rPr>
              <a:t>β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  <a:endParaRPr lang="en-US" dirty="0">
              <a:solidFill>
                <a:srgbClr val="FF0000"/>
              </a:solidFill>
              <a:latin typeface="Arial Bold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0" y="31531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Arial Bold" charset="0"/>
              </a:rPr>
              <a:t>Evaluation</a:t>
            </a:r>
            <a:endParaRPr lang="en-US" altLang="en-US" dirty="0">
              <a:solidFill>
                <a:srgbClr val="0000FF"/>
              </a:solidFill>
              <a:latin typeface="Arial Bold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908E-6C33-4A52-BFC6-FDF328D39329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275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31531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Arial Bold" charset="0"/>
              </a:rPr>
              <a:t>Protein </a:t>
            </a:r>
            <a:r>
              <a:rPr lang="en-US" altLang="en-US" dirty="0" err="1" smtClean="0">
                <a:solidFill>
                  <a:srgbClr val="0000FF"/>
                </a:solidFill>
                <a:latin typeface="Arial Bold" charset="0"/>
              </a:rPr>
              <a:t>Ser</a:t>
            </a:r>
            <a:r>
              <a:rPr lang="en-US" altLang="en-US" dirty="0" smtClean="0">
                <a:solidFill>
                  <a:srgbClr val="0000FF"/>
                </a:solidFill>
                <a:latin typeface="Arial Bold" charset="0"/>
              </a:rPr>
              <a:t>/</a:t>
            </a:r>
            <a:r>
              <a:rPr lang="en-US" altLang="en-US" dirty="0" err="1" smtClean="0">
                <a:solidFill>
                  <a:srgbClr val="0000FF"/>
                </a:solidFill>
                <a:latin typeface="Arial Bold" charset="0"/>
              </a:rPr>
              <a:t>Thr</a:t>
            </a:r>
            <a:r>
              <a:rPr lang="en-US" altLang="en-US" dirty="0" smtClean="0">
                <a:solidFill>
                  <a:srgbClr val="0000FF"/>
                </a:solidFill>
                <a:latin typeface="Arial Bold" charset="0"/>
              </a:rPr>
              <a:t> Phosphatases (PSTPs)</a:t>
            </a:r>
            <a:endParaRPr lang="en-US" altLang="en-US" dirty="0">
              <a:solidFill>
                <a:srgbClr val="0000FF"/>
              </a:solidFill>
              <a:latin typeface="Arial Bol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1440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</a:rPr>
              <a:t>Protein phosphatase 1 (PP1) and PP2A are the most abundant PSTPs, involved in basically all cellular processes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</a:rPr>
              <a:t>Exists as holoenzymes composed of catalytic subunit and distinct set of interacting proteins as regulatory subunits</a:t>
            </a:r>
            <a:endParaRPr lang="en-US" dirty="0">
              <a:latin typeface="Arial Bold" charset="0"/>
            </a:endParaRPr>
          </a:p>
        </p:txBody>
      </p:sp>
      <p:pic>
        <p:nvPicPr>
          <p:cNvPr id="1026" name="Picture 2" descr="Protein PPP1CA PDB 1fj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0"/>
            <a:ext cx="4343400" cy="241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86400" y="3236826"/>
            <a:ext cx="2971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old" charset="0"/>
              </a:rPr>
              <a:t>No selective inhibitors to date</a:t>
            </a:r>
          </a:p>
          <a:p>
            <a:endParaRPr lang="en-US" dirty="0">
              <a:solidFill>
                <a:srgbClr val="FF0000"/>
              </a:solidFill>
              <a:latin typeface="Arial Bold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 Bold" charset="0"/>
              </a:rPr>
              <a:t>Activators can be just as valuable</a:t>
            </a:r>
            <a:endParaRPr lang="en-US" dirty="0">
              <a:solidFill>
                <a:srgbClr val="FF0000"/>
              </a:solidFill>
              <a:latin typeface="Arial Bold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908E-6C33-4A52-BFC6-FDF328D39329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0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31531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Arial Bold" charset="0"/>
              </a:rPr>
              <a:t>Probes for PSTPs Activation</a:t>
            </a:r>
            <a:endParaRPr lang="en-US" altLang="en-US" dirty="0">
              <a:solidFill>
                <a:srgbClr val="0000FF"/>
              </a:solidFill>
              <a:latin typeface="Arial Bol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914400"/>
            <a:ext cx="75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Challenges of activator design</a:t>
            </a: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</a:rPr>
              <a:t>no general strategies available</a:t>
            </a:r>
          </a:p>
          <a:p>
            <a:r>
              <a:rPr lang="en-US" dirty="0">
                <a:latin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</a:rPr>
              <a:t>binding sites need to be identified individually</a:t>
            </a:r>
            <a:endParaRPr lang="en-US" dirty="0">
              <a:latin typeface="Arial Bol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2292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b="0" dirty="0" smtClean="0">
                <a:latin typeface="Arial" panose="020B0604020202020204" pitchFamily="34" charset="0"/>
              </a:rPr>
              <a:t>Lee et al., </a:t>
            </a:r>
            <a:r>
              <a:rPr lang="en-US" altLang="en-US" b="0" i="1" dirty="0" smtClean="0">
                <a:latin typeface="Arial" panose="020B0604020202020204" pitchFamily="34" charset="0"/>
              </a:rPr>
              <a:t>Science.</a:t>
            </a:r>
            <a:r>
              <a:rPr lang="en-US" altLang="en-US" b="0" dirty="0" smtClean="0">
                <a:latin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</a:rPr>
              <a:t>2002</a:t>
            </a:r>
            <a:r>
              <a:rPr lang="en-US" altLang="en-US" b="0" dirty="0" smtClean="0">
                <a:latin typeface="Arial" panose="020B0604020202020204" pitchFamily="34" charset="0"/>
              </a:rPr>
              <a:t>, </a:t>
            </a:r>
            <a:r>
              <a:rPr lang="en-US" altLang="en-US" b="0" i="1" dirty="0" smtClean="0">
                <a:latin typeface="Arial" panose="020B0604020202020204" pitchFamily="34" charset="0"/>
              </a:rPr>
              <a:t>44</a:t>
            </a:r>
            <a:r>
              <a:rPr lang="en-US" altLang="en-US" b="0" dirty="0" smtClean="0">
                <a:latin typeface="Arial" panose="020B0604020202020204" pitchFamily="34" charset="0"/>
              </a:rPr>
              <a:t>, 4242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918" y="1952035"/>
            <a:ext cx="4748082" cy="25437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72201" y="2306243"/>
            <a:ext cx="11642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</a:rPr>
              <a:t>FTY 720</a:t>
            </a:r>
            <a:endParaRPr lang="en-US" dirty="0">
              <a:solidFill>
                <a:srgbClr val="0000FF"/>
              </a:solidFill>
              <a:latin typeface="Arial Bold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2200" y="3820055"/>
            <a:ext cx="17251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</a:rPr>
              <a:t>Sphingosine</a:t>
            </a:r>
            <a:endParaRPr lang="en-US" dirty="0">
              <a:solidFill>
                <a:srgbClr val="0000FF"/>
              </a:solidFill>
              <a:latin typeface="Arial Bold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4572000"/>
            <a:ext cx="8915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</a:rPr>
              <a:t>FTY720 is phosphorylated by sphingosine kinases and serendipitously found to be a PP2A activator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</a:rPr>
              <a:t>Upon activation, </a:t>
            </a:r>
            <a:r>
              <a:rPr lang="en-US" dirty="0" err="1" smtClean="0">
                <a:latin typeface="Arial" panose="020B0604020202020204" pitchFamily="34" charset="0"/>
              </a:rPr>
              <a:t>Akt</a:t>
            </a:r>
            <a:r>
              <a:rPr lang="en-US" dirty="0" smtClean="0">
                <a:latin typeface="Arial" panose="020B0604020202020204" pitchFamily="34" charset="0"/>
              </a:rPr>
              <a:t> is dephosphorylated leading to apoptosis of cancer cells</a:t>
            </a:r>
            <a:endParaRPr lang="en-US" dirty="0">
              <a:latin typeface="Arial Bold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908E-6C33-4A52-BFC6-FDF328D39329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24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11150" y="58738"/>
            <a:ext cx="86042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Arial Bold" charset="0"/>
              </a:rPr>
              <a:t>Protein Kinases – phosphorylating enzymes</a:t>
            </a:r>
            <a:endParaRPr lang="en-US" altLang="en-US" dirty="0">
              <a:solidFill>
                <a:srgbClr val="0000FF"/>
              </a:solidFill>
              <a:latin typeface="Arial Bol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4092714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responsible for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phosphryl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transfer from a donor (e.g., ATP) to a peptide or protein acceptor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5257800"/>
            <a:ext cx="845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Tyr the most common phosphorylated residues (His, Asp)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631" y="1104385"/>
            <a:ext cx="6738938" cy="229424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EDB6-E287-44C5-82DC-F039F970624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31531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Arial Bold" charset="0"/>
              </a:rPr>
              <a:t>The chemical approach to PSTPs activators</a:t>
            </a:r>
            <a:endParaRPr lang="en-US" altLang="en-US" dirty="0">
              <a:solidFill>
                <a:srgbClr val="0000FF"/>
              </a:solidFill>
              <a:latin typeface="Arial Bol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1" y="733961"/>
            <a:ext cx="853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</a:rPr>
              <a:t>Regulatory proteins (e.g., inhibitor 2 (I2) and nuclear inhibitor of protein phosphatase 1 (NIPP1) bind to PP1 to inhibit activity</a:t>
            </a:r>
          </a:p>
          <a:p>
            <a:endParaRPr lang="en-US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Hypothesis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: </a:t>
            </a:r>
            <a:r>
              <a:rPr lang="en-US" dirty="0" smtClean="0">
                <a:latin typeface="Arial" panose="020B0604020202020204" pitchFamily="34" charset="0"/>
              </a:rPr>
              <a:t>interrupt interaction at </a:t>
            </a:r>
            <a:r>
              <a:rPr lang="en-US" dirty="0" err="1" smtClean="0">
                <a:latin typeface="Arial" panose="020B0604020202020204" pitchFamily="34" charset="0"/>
              </a:rPr>
              <a:t>RVxF</a:t>
            </a:r>
            <a:r>
              <a:rPr lang="en-US" dirty="0" smtClean="0">
                <a:latin typeface="Arial" panose="020B0604020202020204" pitchFamily="34" charset="0"/>
              </a:rPr>
              <a:t> motif affords unbound PP1</a:t>
            </a: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152650"/>
            <a:ext cx="3982702" cy="3867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518" y="3042336"/>
            <a:ext cx="3843665" cy="83279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292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b="0" dirty="0" smtClean="0">
                <a:latin typeface="Arial" panose="020B0604020202020204" pitchFamily="34" charset="0"/>
              </a:rPr>
              <a:t>Chatterjee et al., </a:t>
            </a:r>
            <a:r>
              <a:rPr lang="en-US" altLang="en-US" b="0" i="1" dirty="0" err="1" smtClean="0">
                <a:latin typeface="Arial" panose="020B0604020202020204" pitchFamily="34" charset="0"/>
              </a:rPr>
              <a:t>Angew</a:t>
            </a:r>
            <a:r>
              <a:rPr lang="en-US" altLang="en-US" b="0" i="1" dirty="0" smtClean="0">
                <a:latin typeface="Arial" panose="020B0604020202020204" pitchFamily="34" charset="0"/>
              </a:rPr>
              <a:t> </a:t>
            </a:r>
            <a:r>
              <a:rPr lang="en-US" altLang="en-US" b="0" i="1" dirty="0" err="1" smtClean="0">
                <a:latin typeface="Arial" panose="020B0604020202020204" pitchFamily="34" charset="0"/>
              </a:rPr>
              <a:t>Chemie</a:t>
            </a:r>
            <a:r>
              <a:rPr lang="en-US" altLang="en-US" b="0" i="1" dirty="0" smtClean="0">
                <a:latin typeface="Arial" panose="020B0604020202020204" pitchFamily="34" charset="0"/>
              </a:rPr>
              <a:t>. </a:t>
            </a:r>
            <a:r>
              <a:rPr lang="en-US" altLang="en-US" b="0" i="1" dirty="0" err="1" smtClean="0">
                <a:latin typeface="Arial" panose="020B0604020202020204" pitchFamily="34" charset="0"/>
              </a:rPr>
              <a:t>Int</a:t>
            </a:r>
            <a:r>
              <a:rPr lang="en-US" altLang="en-US" b="0" i="1" dirty="0" smtClean="0">
                <a:latin typeface="Arial" panose="020B0604020202020204" pitchFamily="34" charset="0"/>
              </a:rPr>
              <a:t> Ed.</a:t>
            </a:r>
            <a:r>
              <a:rPr lang="en-US" altLang="en-US" b="0" dirty="0" smtClean="0">
                <a:latin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</a:rPr>
              <a:t>2012</a:t>
            </a:r>
            <a:r>
              <a:rPr lang="en-US" altLang="en-US" b="0" dirty="0" smtClean="0">
                <a:latin typeface="Arial" panose="020B0604020202020204" pitchFamily="34" charset="0"/>
              </a:rPr>
              <a:t>, </a:t>
            </a:r>
            <a:r>
              <a:rPr lang="en-US" altLang="en-US" b="0" i="1" dirty="0" smtClean="0">
                <a:latin typeface="Arial" panose="020B0604020202020204" pitchFamily="34" charset="0"/>
              </a:rPr>
              <a:t>51</a:t>
            </a:r>
            <a:r>
              <a:rPr lang="en-US" altLang="en-US" b="0" dirty="0" smtClean="0">
                <a:latin typeface="Arial" panose="020B0604020202020204" pitchFamily="34" charset="0"/>
              </a:rPr>
              <a:t>, 10054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76800" y="2266890"/>
            <a:ext cx="38100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</a:rPr>
              <a:t>Challenges of using peptides as chemical probes?</a:t>
            </a:r>
          </a:p>
          <a:p>
            <a:endParaRPr lang="en-US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457200" indent="-457200">
              <a:buFontTx/>
              <a:buAutoNum type="arabicParenR"/>
            </a:pP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</a:rPr>
              <a:t>Cellular uptake</a:t>
            </a:r>
            <a:endParaRPr lang="en-US" dirty="0">
              <a:solidFill>
                <a:srgbClr val="0000FF"/>
              </a:solidFill>
              <a:latin typeface="Arial Bold" charset="0"/>
            </a:endParaRPr>
          </a:p>
          <a:p>
            <a:pPr marL="457200" indent="-457200">
              <a:buAutoNum type="arabicParenR"/>
            </a:pPr>
            <a:endParaRPr lang="en-US" dirty="0" smtClean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</a:rPr>
              <a:t>Proteolytic stability</a:t>
            </a:r>
          </a:p>
          <a:p>
            <a:pPr marL="457200" indent="-457200">
              <a:buAutoNum type="arabicParenR"/>
            </a:pPr>
            <a:endParaRPr lang="en-US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4098" name="Picture 2" descr="https://encrypted-tbn1.gstatic.com/images?q=tbn:ANd9GcQOBUanmSklu8EN_h6Tb0HQ5vmyp9nIVmdE59WNY2HYZB8ZEW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97883"/>
            <a:ext cx="1821917" cy="182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257800" y="466358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Bpa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 = </a:t>
            </a:r>
            <a:endParaRPr lang="en-US" dirty="0">
              <a:latin typeface="Arial Bold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908E-6C33-4A52-BFC6-FDF328D39329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21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38200"/>
            <a:ext cx="7419975" cy="4086212"/>
          </a:xfrm>
          <a:prstGeom prst="rect">
            <a:avLst/>
          </a:prstGeom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0" y="31531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Arial Bold" charset="0"/>
              </a:rPr>
              <a:t>Evaluating Cell Permeability</a:t>
            </a:r>
            <a:endParaRPr lang="en-US" altLang="en-US" dirty="0">
              <a:solidFill>
                <a:srgbClr val="0000FF"/>
              </a:solidFill>
              <a:latin typeface="Arial Bol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5105400"/>
            <a:ext cx="746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PDP2m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RATA mutant, not active because lacking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RVxF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motif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(important to have a control)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2292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b="0" dirty="0" smtClean="0">
                <a:latin typeface="Arial" panose="020B0604020202020204" pitchFamily="34" charset="0"/>
              </a:rPr>
              <a:t>Chatterjee et al., </a:t>
            </a:r>
            <a:r>
              <a:rPr lang="en-US" altLang="en-US" b="0" i="1" dirty="0" err="1" smtClean="0">
                <a:latin typeface="Arial" panose="020B0604020202020204" pitchFamily="34" charset="0"/>
              </a:rPr>
              <a:t>Angew</a:t>
            </a:r>
            <a:r>
              <a:rPr lang="en-US" altLang="en-US" b="0" i="1" dirty="0" smtClean="0">
                <a:latin typeface="Arial" panose="020B0604020202020204" pitchFamily="34" charset="0"/>
              </a:rPr>
              <a:t> </a:t>
            </a:r>
            <a:r>
              <a:rPr lang="en-US" altLang="en-US" b="0" i="1" dirty="0" err="1" smtClean="0">
                <a:latin typeface="Arial" panose="020B0604020202020204" pitchFamily="34" charset="0"/>
              </a:rPr>
              <a:t>Chemie</a:t>
            </a:r>
            <a:r>
              <a:rPr lang="en-US" altLang="en-US" b="0" i="1" dirty="0" smtClean="0">
                <a:latin typeface="Arial" panose="020B0604020202020204" pitchFamily="34" charset="0"/>
              </a:rPr>
              <a:t>. </a:t>
            </a:r>
            <a:r>
              <a:rPr lang="en-US" altLang="en-US" b="0" i="1" dirty="0" err="1" smtClean="0">
                <a:latin typeface="Arial" panose="020B0604020202020204" pitchFamily="34" charset="0"/>
              </a:rPr>
              <a:t>Int</a:t>
            </a:r>
            <a:r>
              <a:rPr lang="en-US" altLang="en-US" b="0" i="1" dirty="0" smtClean="0">
                <a:latin typeface="Arial" panose="020B0604020202020204" pitchFamily="34" charset="0"/>
              </a:rPr>
              <a:t> Ed.</a:t>
            </a:r>
            <a:r>
              <a:rPr lang="en-US" altLang="en-US" b="0" dirty="0" smtClean="0">
                <a:latin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</a:rPr>
              <a:t>2012</a:t>
            </a:r>
            <a:r>
              <a:rPr lang="en-US" altLang="en-US" b="0" dirty="0" smtClean="0">
                <a:latin typeface="Arial" panose="020B0604020202020204" pitchFamily="34" charset="0"/>
              </a:rPr>
              <a:t>, </a:t>
            </a:r>
            <a:r>
              <a:rPr lang="en-US" altLang="en-US" b="0" i="1" dirty="0" smtClean="0">
                <a:latin typeface="Arial" panose="020B0604020202020204" pitchFamily="34" charset="0"/>
              </a:rPr>
              <a:t>51</a:t>
            </a:r>
            <a:r>
              <a:rPr lang="en-US" altLang="en-US" b="0" dirty="0" smtClean="0">
                <a:latin typeface="Arial" panose="020B0604020202020204" pitchFamily="34" charset="0"/>
              </a:rPr>
              <a:t>, 10054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908E-6C33-4A52-BFC6-FDF328D39329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94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836902"/>
            <a:ext cx="3397951" cy="2787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727477"/>
            <a:ext cx="3029360" cy="30063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300" y="4030704"/>
            <a:ext cx="4343400" cy="1912896"/>
          </a:xfrm>
          <a:prstGeom prst="rect">
            <a:avLst/>
          </a:prstGeom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0" y="31531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Arial Bold" charset="0"/>
              </a:rPr>
              <a:t>Selectivity and efficacy of PDP2</a:t>
            </a:r>
            <a:endParaRPr lang="en-US" altLang="en-US" dirty="0">
              <a:solidFill>
                <a:srgbClr val="0000FF"/>
              </a:solidFill>
              <a:latin typeface="Arial Bold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2292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b="0" dirty="0" smtClean="0">
                <a:latin typeface="Arial" panose="020B0604020202020204" pitchFamily="34" charset="0"/>
              </a:rPr>
              <a:t>Chatterjee et al., </a:t>
            </a:r>
            <a:r>
              <a:rPr lang="en-US" altLang="en-US" b="0" i="1" dirty="0" err="1" smtClean="0">
                <a:latin typeface="Arial" panose="020B0604020202020204" pitchFamily="34" charset="0"/>
              </a:rPr>
              <a:t>Angew</a:t>
            </a:r>
            <a:r>
              <a:rPr lang="en-US" altLang="en-US" b="0" i="1" dirty="0" smtClean="0">
                <a:latin typeface="Arial" panose="020B0604020202020204" pitchFamily="34" charset="0"/>
              </a:rPr>
              <a:t> </a:t>
            </a:r>
            <a:r>
              <a:rPr lang="en-US" altLang="en-US" b="0" i="1" dirty="0" err="1" smtClean="0">
                <a:latin typeface="Arial" panose="020B0604020202020204" pitchFamily="34" charset="0"/>
              </a:rPr>
              <a:t>Chemie</a:t>
            </a:r>
            <a:r>
              <a:rPr lang="en-US" altLang="en-US" b="0" i="1" dirty="0" smtClean="0">
                <a:latin typeface="Arial" panose="020B0604020202020204" pitchFamily="34" charset="0"/>
              </a:rPr>
              <a:t>. </a:t>
            </a:r>
            <a:r>
              <a:rPr lang="en-US" altLang="en-US" b="0" i="1" dirty="0" err="1" smtClean="0">
                <a:latin typeface="Arial" panose="020B0604020202020204" pitchFamily="34" charset="0"/>
              </a:rPr>
              <a:t>Int</a:t>
            </a:r>
            <a:r>
              <a:rPr lang="en-US" altLang="en-US" b="0" i="1" dirty="0" smtClean="0">
                <a:latin typeface="Arial" panose="020B0604020202020204" pitchFamily="34" charset="0"/>
              </a:rPr>
              <a:t> Ed.</a:t>
            </a:r>
            <a:r>
              <a:rPr lang="en-US" altLang="en-US" b="0" dirty="0" smtClean="0">
                <a:latin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</a:rPr>
              <a:t>2012</a:t>
            </a:r>
            <a:r>
              <a:rPr lang="en-US" altLang="en-US" b="0" dirty="0" smtClean="0">
                <a:latin typeface="Arial" panose="020B0604020202020204" pitchFamily="34" charset="0"/>
              </a:rPr>
              <a:t>, </a:t>
            </a:r>
            <a:r>
              <a:rPr lang="en-US" altLang="en-US" b="0" i="1" dirty="0" smtClean="0">
                <a:latin typeface="Arial" panose="020B0604020202020204" pitchFamily="34" charset="0"/>
              </a:rPr>
              <a:t>51</a:t>
            </a:r>
            <a:r>
              <a:rPr lang="en-US" altLang="en-US" b="0" dirty="0" smtClean="0">
                <a:latin typeface="Arial" panose="020B0604020202020204" pitchFamily="34" charset="0"/>
              </a:rPr>
              <a:t>, 10054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908E-6C33-4A52-BFC6-FDF328D39329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913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292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b="0" dirty="0" smtClean="0">
                <a:latin typeface="Arial" panose="020B0604020202020204" pitchFamily="34" charset="0"/>
              </a:rPr>
              <a:t>Chatterjee et al., </a:t>
            </a:r>
            <a:r>
              <a:rPr lang="en-US" altLang="en-US" b="0" i="1" dirty="0" err="1" smtClean="0">
                <a:latin typeface="Arial" panose="020B0604020202020204" pitchFamily="34" charset="0"/>
              </a:rPr>
              <a:t>Angew</a:t>
            </a:r>
            <a:r>
              <a:rPr lang="en-US" altLang="en-US" b="0" i="1" dirty="0" smtClean="0">
                <a:latin typeface="Arial" panose="020B0604020202020204" pitchFamily="34" charset="0"/>
              </a:rPr>
              <a:t> </a:t>
            </a:r>
            <a:r>
              <a:rPr lang="en-US" altLang="en-US" b="0" i="1" dirty="0" err="1" smtClean="0">
                <a:latin typeface="Arial" panose="020B0604020202020204" pitchFamily="34" charset="0"/>
              </a:rPr>
              <a:t>Chemie</a:t>
            </a:r>
            <a:r>
              <a:rPr lang="en-US" altLang="en-US" b="0" i="1" dirty="0" smtClean="0">
                <a:latin typeface="Arial" panose="020B0604020202020204" pitchFamily="34" charset="0"/>
              </a:rPr>
              <a:t>. </a:t>
            </a:r>
            <a:r>
              <a:rPr lang="en-US" altLang="en-US" b="0" i="1" dirty="0" err="1" smtClean="0">
                <a:latin typeface="Arial" panose="020B0604020202020204" pitchFamily="34" charset="0"/>
              </a:rPr>
              <a:t>Int</a:t>
            </a:r>
            <a:r>
              <a:rPr lang="en-US" altLang="en-US" b="0" i="1" dirty="0" smtClean="0">
                <a:latin typeface="Arial" panose="020B0604020202020204" pitchFamily="34" charset="0"/>
              </a:rPr>
              <a:t> Ed.</a:t>
            </a:r>
            <a:r>
              <a:rPr lang="en-US" altLang="en-US" b="0" dirty="0" smtClean="0">
                <a:latin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</a:rPr>
              <a:t>2012</a:t>
            </a:r>
            <a:r>
              <a:rPr lang="en-US" altLang="en-US" b="0" dirty="0" smtClean="0">
                <a:latin typeface="Arial" panose="020B0604020202020204" pitchFamily="34" charset="0"/>
              </a:rPr>
              <a:t>, </a:t>
            </a:r>
            <a:r>
              <a:rPr lang="en-US" altLang="en-US" b="0" i="1" dirty="0" smtClean="0">
                <a:latin typeface="Arial" panose="020B0604020202020204" pitchFamily="34" charset="0"/>
              </a:rPr>
              <a:t>51</a:t>
            </a:r>
            <a:r>
              <a:rPr lang="en-US" altLang="en-US" b="0" dirty="0" smtClean="0">
                <a:latin typeface="Arial" panose="020B0604020202020204" pitchFamily="34" charset="0"/>
              </a:rPr>
              <a:t>, 10054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0" y="31531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Arial Bold" charset="0"/>
              </a:rPr>
              <a:t>The chemical approach to PSTPs activators</a:t>
            </a:r>
            <a:endParaRPr lang="en-US" altLang="en-US" dirty="0">
              <a:solidFill>
                <a:srgbClr val="0000FF"/>
              </a:solidFill>
              <a:latin typeface="Arial Bol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2999" y="1400143"/>
            <a:ext cx="33528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</a:rPr>
              <a:t>Test if PDPs effect mitotic phosphorylation of histone H3 on threonine 3 (T3), a well-establish PP1 substrate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45" y="1219200"/>
            <a:ext cx="3810000" cy="41338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70416" y="3653278"/>
            <a:ext cx="320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Bold" charset="0"/>
              </a:rPr>
              <a:t>PDP2 had no </a:t>
            </a:r>
            <a:r>
              <a:rPr lang="en-US" dirty="0" smtClean="0">
                <a:solidFill>
                  <a:srgbClr val="FF0000"/>
                </a:solidFill>
                <a:latin typeface="Arial Bold" charset="0"/>
              </a:rPr>
              <a:t>effect, attributed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 Bold" charset="0"/>
              </a:rPr>
              <a:t>to lower stability inside cells</a:t>
            </a:r>
            <a:r>
              <a:rPr lang="en-US" dirty="0" smtClean="0">
                <a:latin typeface="Arial Bold" charset="0"/>
              </a:rPr>
              <a:t> </a:t>
            </a:r>
            <a:endParaRPr lang="en-US" dirty="0">
              <a:latin typeface="Arial Bold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908E-6C33-4A52-BFC6-FDF328D39329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3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43000"/>
            <a:ext cx="8684455" cy="3738562"/>
          </a:xfrm>
          <a:prstGeom prst="rect">
            <a:avLst/>
          </a:prstGeom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0" y="31531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Arial Bold" charset="0"/>
              </a:rPr>
              <a:t>Downstream effects of histone H3 </a:t>
            </a:r>
            <a:r>
              <a:rPr lang="en-US" altLang="en-US" dirty="0" err="1" smtClean="0">
                <a:solidFill>
                  <a:srgbClr val="0000FF"/>
                </a:solidFill>
                <a:latin typeface="Arial Bold" charset="0"/>
              </a:rPr>
              <a:t>dephosphorylation</a:t>
            </a:r>
            <a:endParaRPr lang="en-US" altLang="en-US" dirty="0">
              <a:solidFill>
                <a:srgbClr val="0000FF"/>
              </a:solidFill>
              <a:latin typeface="Arial Bol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4173" y="5029200"/>
            <a:ext cx="3581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H3T3ph is a docking site for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Survivin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regulatory subunit of Aurora B kinase</a:t>
            </a:r>
          </a:p>
        </p:txBody>
      </p:sp>
      <p:sp>
        <p:nvSpPr>
          <p:cNvPr id="7" name="Rectangle 6"/>
          <p:cNvSpPr/>
          <p:nvPr/>
        </p:nvSpPr>
        <p:spPr>
          <a:xfrm>
            <a:off x="5410200" y="5183088"/>
            <a:ext cx="358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 is a kinetochore marker</a:t>
            </a:r>
            <a:endParaRPr lang="en-US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292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b="0" dirty="0" smtClean="0">
                <a:latin typeface="Arial" panose="020B0604020202020204" pitchFamily="34" charset="0"/>
              </a:rPr>
              <a:t>Chatterjee et al., </a:t>
            </a:r>
            <a:r>
              <a:rPr lang="en-US" altLang="en-US" b="0" i="1" dirty="0" err="1" smtClean="0">
                <a:latin typeface="Arial" panose="020B0604020202020204" pitchFamily="34" charset="0"/>
              </a:rPr>
              <a:t>Angew</a:t>
            </a:r>
            <a:r>
              <a:rPr lang="en-US" altLang="en-US" b="0" i="1" dirty="0" smtClean="0">
                <a:latin typeface="Arial" panose="020B0604020202020204" pitchFamily="34" charset="0"/>
              </a:rPr>
              <a:t> </a:t>
            </a:r>
            <a:r>
              <a:rPr lang="en-US" altLang="en-US" b="0" i="1" dirty="0" err="1" smtClean="0">
                <a:latin typeface="Arial" panose="020B0604020202020204" pitchFamily="34" charset="0"/>
              </a:rPr>
              <a:t>Chemie</a:t>
            </a:r>
            <a:r>
              <a:rPr lang="en-US" altLang="en-US" b="0" i="1" dirty="0" smtClean="0">
                <a:latin typeface="Arial" panose="020B0604020202020204" pitchFamily="34" charset="0"/>
              </a:rPr>
              <a:t>. </a:t>
            </a:r>
            <a:r>
              <a:rPr lang="en-US" altLang="en-US" b="0" i="1" dirty="0" err="1" smtClean="0">
                <a:latin typeface="Arial" panose="020B0604020202020204" pitchFamily="34" charset="0"/>
              </a:rPr>
              <a:t>Int</a:t>
            </a:r>
            <a:r>
              <a:rPr lang="en-US" altLang="en-US" b="0" i="1" dirty="0" smtClean="0">
                <a:latin typeface="Arial" panose="020B0604020202020204" pitchFamily="34" charset="0"/>
              </a:rPr>
              <a:t> Ed.</a:t>
            </a:r>
            <a:r>
              <a:rPr lang="en-US" altLang="en-US" b="0" dirty="0" smtClean="0">
                <a:latin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</a:rPr>
              <a:t>2012</a:t>
            </a:r>
            <a:r>
              <a:rPr lang="en-US" altLang="en-US" b="0" dirty="0" smtClean="0">
                <a:latin typeface="Arial" panose="020B0604020202020204" pitchFamily="34" charset="0"/>
              </a:rPr>
              <a:t>, </a:t>
            </a:r>
            <a:r>
              <a:rPr lang="en-US" altLang="en-US" b="0" i="1" dirty="0" smtClean="0">
                <a:latin typeface="Arial" panose="020B0604020202020204" pitchFamily="34" charset="0"/>
              </a:rPr>
              <a:t>51</a:t>
            </a:r>
            <a:r>
              <a:rPr lang="en-US" altLang="en-US" b="0" dirty="0" smtClean="0">
                <a:latin typeface="Arial" panose="020B0604020202020204" pitchFamily="34" charset="0"/>
              </a:rPr>
              <a:t>, 10054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908E-6C33-4A52-BFC6-FDF328D39329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226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609600"/>
            <a:ext cx="4795151" cy="6123039"/>
          </a:xfrm>
          <a:prstGeom prst="rect">
            <a:avLst/>
          </a:prstGeom>
        </p:spPr>
      </p:pic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311150" y="58738"/>
            <a:ext cx="86042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Arial Bold" charset="0"/>
              </a:rPr>
              <a:t>The human </a:t>
            </a:r>
            <a:r>
              <a:rPr lang="en-US" altLang="en-US" dirty="0" err="1" smtClean="0">
                <a:solidFill>
                  <a:srgbClr val="0000FF"/>
                </a:solidFill>
                <a:latin typeface="Arial Bold" charset="0"/>
              </a:rPr>
              <a:t>kinome</a:t>
            </a:r>
            <a:endParaRPr lang="en-US" altLang="en-US" dirty="0">
              <a:solidFill>
                <a:srgbClr val="0000FF"/>
              </a:solidFill>
              <a:latin typeface="Arial Bold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029200" y="1066800"/>
            <a:ext cx="410058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of all proteins may be modified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029200" y="2066836"/>
            <a:ext cx="387198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518 protein kinase </a:t>
            </a:r>
            <a:r>
              <a:rPr lang="en-US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 = human </a:t>
            </a:r>
            <a:r>
              <a:rPr lang="en-US" alt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kinome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space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029200" y="3105090"/>
            <a:ext cx="3948184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 of all eukaryotic </a:t>
            </a:r>
            <a:r>
              <a:rPr lang="en-US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</a:t>
            </a:r>
            <a:endParaRPr lang="en-US" alt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029200" y="4572000"/>
            <a:ext cx="3948184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~30 = tumor suppressor</a:t>
            </a:r>
            <a:endParaRPr lang="en-US" altLang="en-US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029200" y="3810000"/>
            <a:ext cx="4057521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218 genes = human </a:t>
            </a:r>
            <a:r>
              <a:rPr lang="en-US" alt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diseases</a:t>
            </a:r>
            <a:endParaRPr lang="en-US" altLang="en-US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029200" y="5257800"/>
            <a:ext cx="3948184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~100 </a:t>
            </a:r>
            <a:r>
              <a:rPr lang="en-US" alt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dominant oncogenes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EDB6-E287-44C5-82DC-F039F970624A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55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311150" y="58738"/>
            <a:ext cx="86042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Arial Bold" charset="0"/>
              </a:rPr>
              <a:t>Phosphatases – dephosphorylating enzymes</a:t>
            </a:r>
            <a:endParaRPr lang="en-US" altLang="en-US" dirty="0">
              <a:solidFill>
                <a:srgbClr val="0000FF"/>
              </a:solidFill>
              <a:latin typeface="Arial Bold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29006"/>
            <a:ext cx="6253956" cy="22987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3276600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grouped into three main classes based on sequence, structure and catalytic function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4370034"/>
            <a:ext cx="49023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old" charset="0"/>
              </a:rPr>
              <a:t>1. phosphoprotein </a:t>
            </a:r>
            <a:r>
              <a:rPr lang="en-US" dirty="0">
                <a:solidFill>
                  <a:srgbClr val="0000FF"/>
                </a:solidFill>
                <a:latin typeface="Arial Bold" charset="0"/>
              </a:rPr>
              <a:t>phosphatase (PPP) 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4955637"/>
            <a:ext cx="8458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old" charset="0"/>
              </a:rPr>
              <a:t>2. protein </a:t>
            </a:r>
            <a:r>
              <a:rPr lang="en-US" dirty="0">
                <a:solidFill>
                  <a:srgbClr val="0000FF"/>
                </a:solidFill>
                <a:latin typeface="Arial Bold" charset="0"/>
              </a:rPr>
              <a:t>Tyr phosphatase (PTP</a:t>
            </a:r>
            <a:r>
              <a:rPr lang="en-US" dirty="0" smtClean="0">
                <a:solidFill>
                  <a:srgbClr val="0000FF"/>
                </a:solidFill>
                <a:latin typeface="Arial Bold" charset="0"/>
              </a:rPr>
              <a:t>)</a:t>
            </a:r>
          </a:p>
          <a:p>
            <a:endParaRPr lang="en-US" dirty="0">
              <a:solidFill>
                <a:srgbClr val="0000FF"/>
              </a:solidFill>
              <a:latin typeface="Arial Bold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Arial Bold" charset="0"/>
              </a:rPr>
              <a:t>3. aspartate-based </a:t>
            </a:r>
            <a:r>
              <a:rPr lang="en-US" dirty="0">
                <a:solidFill>
                  <a:srgbClr val="0000FF"/>
                </a:solidFill>
                <a:latin typeface="Arial Bold" charset="0"/>
              </a:rPr>
              <a:t>protein phosphatase</a:t>
            </a:r>
          </a:p>
        </p:txBody>
      </p:sp>
      <p:pic>
        <p:nvPicPr>
          <p:cNvPr id="8" name="Picture 2" descr="https://upload.wikimedia.org/wikipedia/commons/thumb/3/35/Phosmech.png/300px-Phosmec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33314"/>
            <a:ext cx="2438400" cy="283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EDB6-E287-44C5-82DC-F039F970624A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38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api.onlinelibrary.wiley.com/asset/v1/doi/10.1002%2Fchem.201000154/asset/image_n%2Fncontent.gif?l=SkaBT8QEx2qC%2FkuQm2Z%2BpCPySyiSiIsIA6ypMiJqinqZ2bVLWjc%2F%2B34uN7drerecK1Hh3ZzFW3c%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743200"/>
            <a:ext cx="5181600" cy="128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11150" y="58738"/>
            <a:ext cx="86042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Arial Bold" charset="0"/>
              </a:rPr>
              <a:t>Monitoring phosphatase activity</a:t>
            </a:r>
            <a:endParaRPr lang="en-US" altLang="en-US" dirty="0">
              <a:solidFill>
                <a:srgbClr val="0000FF"/>
              </a:solidFill>
              <a:latin typeface="Arial Bol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685800"/>
            <a:ext cx="8458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phosphatase activity can be readily monitored using a variety of colorimetric or fluorescent probes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phosphate group quenches fluorescence but upon removal, signal is restored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50" y="4846479"/>
            <a:ext cx="7486650" cy="1876425"/>
          </a:xfrm>
          <a:prstGeom prst="rect">
            <a:avLst/>
          </a:prstGeom>
        </p:spPr>
      </p:pic>
      <p:pic>
        <p:nvPicPr>
          <p:cNvPr id="9218" name="Picture 2" descr="http://www.gbiosciences.com/ResearchUploads/ResearchProductsImages/mediumimages/Phosphatase%20Assa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2514600"/>
            <a:ext cx="2150419" cy="217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3058" y="2543145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n-US" dirty="0">
              <a:solidFill>
                <a:srgbClr val="FF0000"/>
              </a:solidFill>
              <a:latin typeface="Arial Bold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68040" y="2553442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dirty="0">
              <a:solidFill>
                <a:srgbClr val="FF0000"/>
              </a:solidFill>
              <a:latin typeface="Arial Bold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3058" y="4795417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endParaRPr lang="en-US" dirty="0">
              <a:solidFill>
                <a:srgbClr val="FF0000"/>
              </a:solidFill>
              <a:latin typeface="Arial Bol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77751-398D-4835-A047-CC0CE7C0AEFB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83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311150" y="58738"/>
            <a:ext cx="86042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Arial Bold" charset="0"/>
              </a:rPr>
              <a:t>Methods to Monitor Kinase activity</a:t>
            </a:r>
            <a:endParaRPr lang="en-US" altLang="en-US" dirty="0">
              <a:solidFill>
                <a:srgbClr val="0000FF"/>
              </a:solidFill>
              <a:latin typeface="Arial Bold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914400"/>
            <a:ext cx="8534399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4925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92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9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1313" indent="-341313" eaLnBrk="1" hangingPunct="1">
              <a:spcBef>
                <a:spcPct val="0"/>
              </a:spcBef>
              <a:buFontTx/>
              <a:buNone/>
              <a:tabLst/>
            </a:pPr>
            <a:r>
              <a:rPr lang="en-US" altLang="en-US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Traditional assays:</a:t>
            </a: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41313" indent="-341313" algn="just" eaLnBrk="1" hangingPunct="1">
              <a:spcBef>
                <a:spcPct val="0"/>
              </a:spcBef>
              <a:buFontTx/>
              <a:buNone/>
              <a:tabLst/>
            </a:pPr>
            <a:r>
              <a:rPr lang="en-US" altLang="en-US" sz="2000" dirty="0">
                <a:latin typeface="Arial" panose="020B0604020202020204" pitchFamily="34" charset="0"/>
              </a:rPr>
              <a:t>	</a:t>
            </a:r>
            <a:r>
              <a:rPr lang="en-US" altLang="en-US" sz="2000" dirty="0" smtClean="0">
                <a:latin typeface="Arial" panose="020B0604020202020204" pitchFamily="34" charset="0"/>
              </a:rPr>
              <a:t>Antibodies specific for the phosphorylated (activated) kinase, common proxy for kinase activation</a:t>
            </a:r>
          </a:p>
          <a:p>
            <a:pPr marL="341313" indent="-341313" algn="just" eaLnBrk="1" hangingPunct="1">
              <a:spcBef>
                <a:spcPct val="0"/>
              </a:spcBef>
              <a:buFontTx/>
              <a:buNone/>
              <a:tabLst/>
            </a:pPr>
            <a:endParaRPr lang="en-US" altLang="en-US" sz="2000" dirty="0" smtClean="0">
              <a:latin typeface="Arial" panose="020B0604020202020204" pitchFamily="34" charset="0"/>
            </a:endParaRPr>
          </a:p>
          <a:p>
            <a:pPr marL="341313" indent="-341313" algn="just">
              <a:buNone/>
            </a:pPr>
            <a:r>
              <a:rPr lang="en-US" altLang="en-US" sz="2000" dirty="0" smtClean="0">
                <a:latin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</a:rPr>
              <a:t>Radioactivity-based </a:t>
            </a:r>
            <a:r>
              <a:rPr lang="en-US" sz="2000" dirty="0">
                <a:latin typeface="Arial" panose="020B0604020202020204" pitchFamily="34" charset="0"/>
              </a:rPr>
              <a:t>measurements, monitor transfer of </a:t>
            </a:r>
            <a:r>
              <a:rPr lang="el-GR" sz="2000" dirty="0">
                <a:latin typeface="Arial" panose="020B0604020202020204" pitchFamily="34" charset="0"/>
              </a:rPr>
              <a:t>γ</a:t>
            </a:r>
            <a:r>
              <a:rPr lang="en-US" sz="2000" dirty="0">
                <a:latin typeface="Arial" panose="020B0604020202020204" pitchFamily="34" charset="0"/>
              </a:rPr>
              <a:t>-phosphoryl from [</a:t>
            </a:r>
            <a:r>
              <a:rPr lang="el-GR" sz="2000" dirty="0">
                <a:latin typeface="Arial" panose="020B0604020202020204" pitchFamily="34" charset="0"/>
              </a:rPr>
              <a:t>γ</a:t>
            </a:r>
            <a:r>
              <a:rPr lang="en-US" sz="2000" dirty="0">
                <a:latin typeface="Arial" panose="020B0604020202020204" pitchFamily="34" charset="0"/>
              </a:rPr>
              <a:t>-</a:t>
            </a:r>
            <a:r>
              <a:rPr lang="en-US" sz="2000" baseline="30000" dirty="0">
                <a:latin typeface="Arial" panose="020B0604020202020204" pitchFamily="34" charset="0"/>
              </a:rPr>
              <a:t>32</a:t>
            </a:r>
            <a:r>
              <a:rPr lang="en-US" sz="2000" dirty="0">
                <a:latin typeface="Arial" panose="020B0604020202020204" pitchFamily="34" charset="0"/>
              </a:rPr>
              <a:t>P]ATP</a:t>
            </a:r>
          </a:p>
        </p:txBody>
      </p:sp>
      <p:sp>
        <p:nvSpPr>
          <p:cNvPr id="6" name="Rectangle 5"/>
          <p:cNvSpPr/>
          <p:nvPr/>
        </p:nvSpPr>
        <p:spPr>
          <a:xfrm>
            <a:off x="311150" y="3198146"/>
            <a:ext cx="16241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1313" indent="-341313" eaLnBrk="1" hangingPunct="1"/>
            <a:r>
              <a:rPr lang="en-US" alt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Drawbacks:</a:t>
            </a:r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1266" name="Picture 2" descr="Cool Question Marks - The Wondrous P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313" y="3398201"/>
            <a:ext cx="2871510" cy="287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908E-6C33-4A52-BFC6-FDF328D39329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92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11150" y="58738"/>
            <a:ext cx="86042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Arial Bold" charset="0"/>
              </a:rPr>
              <a:t>CHEF-based kinase probes</a:t>
            </a:r>
            <a:endParaRPr lang="en-US" altLang="en-US" dirty="0">
              <a:solidFill>
                <a:srgbClr val="0000FF"/>
              </a:solidFill>
              <a:latin typeface="Arial Bold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8601" y="941487"/>
            <a:ext cx="3352799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4925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92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9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  <a:tabLst/>
            </a:pPr>
            <a:r>
              <a:rPr lang="en-US" sz="2000" dirty="0" smtClean="0">
                <a:latin typeface="Arial" panose="020B0604020202020204" pitchFamily="34" charset="0"/>
              </a:rPr>
              <a:t>Chelation-sensitive </a:t>
            </a:r>
            <a:r>
              <a:rPr lang="en-US" sz="2000" dirty="0">
                <a:latin typeface="Arial" panose="020B0604020202020204" pitchFamily="34" charset="0"/>
              </a:rPr>
              <a:t>fluorophores manifest altered fluorescent properties upon chelation of various </a:t>
            </a:r>
            <a:r>
              <a:rPr lang="en-US" sz="2000" dirty="0" smtClean="0">
                <a:latin typeface="Arial" panose="020B0604020202020204" pitchFamily="34" charset="0"/>
              </a:rPr>
              <a:t>metals</a:t>
            </a:r>
          </a:p>
          <a:p>
            <a:pPr marL="341313" indent="-341313">
              <a:buNone/>
            </a:pPr>
            <a:endParaRPr lang="en-US" sz="2000" dirty="0">
              <a:latin typeface="Arial" panose="020B0604020202020204" pitchFamily="34" charset="0"/>
            </a:endParaRPr>
          </a:p>
          <a:p>
            <a:pPr>
              <a:buNone/>
              <a:tabLst/>
            </a:pPr>
            <a:r>
              <a:rPr lang="en-US" sz="2000" dirty="0" smtClean="0">
                <a:latin typeface="Arial" panose="020B0604020202020204" pitchFamily="34" charset="0"/>
              </a:rPr>
              <a:t>Advantages: Kinase-specific peptides easy to prepare (SPPS, Lecture 7)</a:t>
            </a:r>
          </a:p>
          <a:p>
            <a:pPr marL="341313" indent="-341313">
              <a:buNone/>
            </a:pPr>
            <a:endParaRPr lang="en-US" sz="2000" dirty="0" smtClean="0">
              <a:latin typeface="Arial" panose="020B0604020202020204" pitchFamily="34" charset="0"/>
            </a:endParaRPr>
          </a:p>
          <a:p>
            <a:pPr>
              <a:buNone/>
              <a:tabLst/>
            </a:pPr>
            <a:r>
              <a:rPr lang="en-US" sz="2000" dirty="0" smtClean="0">
                <a:latin typeface="Arial" panose="020B0604020202020204" pitchFamily="34" charset="0"/>
              </a:rPr>
              <a:t>unique </a:t>
            </a:r>
            <a:r>
              <a:rPr lang="en-US" sz="2000" dirty="0">
                <a:latin typeface="Arial" panose="020B0604020202020204" pitchFamily="34" charset="0"/>
              </a:rPr>
              <a:t>consensus </a:t>
            </a:r>
            <a:r>
              <a:rPr lang="en-US" sz="2000" dirty="0" smtClean="0">
                <a:latin typeface="Arial" panose="020B0604020202020204" pitchFamily="34" charset="0"/>
              </a:rPr>
              <a:t>sequence of 4-5 </a:t>
            </a:r>
            <a:r>
              <a:rPr lang="en-US" sz="2000" dirty="0" err="1" smtClean="0">
                <a:latin typeface="Arial" panose="020B0604020202020204" pitchFamily="34" charset="0"/>
              </a:rPr>
              <a:t>a.a</a:t>
            </a:r>
            <a:r>
              <a:rPr lang="en-US" sz="2000" dirty="0" smtClean="0">
                <a:latin typeface="Arial" panose="020B0604020202020204" pitchFamily="34" charset="0"/>
              </a:rPr>
              <a:t>. flanking </a:t>
            </a:r>
            <a:endParaRPr lang="en-US" sz="2000" dirty="0">
              <a:latin typeface="Arial" panose="020B0604020202020204" pitchFamily="34" charset="0"/>
            </a:endParaRPr>
          </a:p>
          <a:p>
            <a:pPr marL="341313" indent="-341313">
              <a:buNone/>
            </a:pPr>
            <a:endParaRPr lang="en-US" sz="2000" dirty="0">
              <a:latin typeface="Arial" panose="020B0604020202020204" pitchFamily="34" charset="0"/>
            </a:endParaRPr>
          </a:p>
          <a:p>
            <a:pPr marL="341313" indent="-341313">
              <a:buNone/>
            </a:pPr>
            <a:endParaRPr lang="en-US" sz="2000" dirty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4822" y="2440402"/>
            <a:ext cx="82295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050" y="914714"/>
            <a:ext cx="5695950" cy="455552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2292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b="0" dirty="0" smtClean="0">
                <a:latin typeface="Arial" panose="020B0604020202020204" pitchFamily="34" charset="0"/>
              </a:rPr>
              <a:t>Chen et al., </a:t>
            </a:r>
            <a:r>
              <a:rPr lang="en-US" altLang="en-US" b="0" i="1" dirty="0" smtClean="0">
                <a:latin typeface="Arial" panose="020B0604020202020204" pitchFamily="34" charset="0"/>
              </a:rPr>
              <a:t>J. Am. Chem. Soc.</a:t>
            </a:r>
            <a:r>
              <a:rPr lang="en-US" altLang="en-US" b="0" dirty="0" smtClean="0">
                <a:latin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</a:rPr>
              <a:t>2002</a:t>
            </a:r>
            <a:r>
              <a:rPr lang="en-US" altLang="en-US" b="0" dirty="0" smtClean="0">
                <a:latin typeface="Arial" panose="020B0604020202020204" pitchFamily="34" charset="0"/>
              </a:rPr>
              <a:t>, </a:t>
            </a:r>
            <a:r>
              <a:rPr lang="en-US" altLang="en-US" b="0" i="1" dirty="0" smtClean="0">
                <a:latin typeface="Arial" panose="020B0604020202020204" pitchFamily="34" charset="0"/>
              </a:rPr>
              <a:t>124</a:t>
            </a:r>
            <a:r>
              <a:rPr lang="en-US" altLang="en-US" b="0" dirty="0" smtClean="0">
                <a:latin typeface="Arial" panose="020B0604020202020204" pitchFamily="34" charset="0"/>
              </a:rPr>
              <a:t>, 3840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908E-6C33-4A52-BFC6-FDF328D39329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55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196" y="2473499"/>
            <a:ext cx="31886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</a:rPr>
              <a:t>Protein Kinase C activity</a:t>
            </a:r>
            <a:endParaRPr lang="en-US" dirty="0">
              <a:latin typeface="Arial Bol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02" y="3124200"/>
            <a:ext cx="7404145" cy="25456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71600" y="923842"/>
            <a:ext cx="67762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</a:rPr>
              <a:t>Report on activity in continuous assays,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Compatible with cell lysates and tissue homogenates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Small-molecule inhibitor screening</a:t>
            </a:r>
            <a:endParaRPr lang="en-US" dirty="0">
              <a:latin typeface="Arial Bold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311150" y="58738"/>
            <a:ext cx="86042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Arial Bold" charset="0"/>
              </a:rPr>
              <a:t>CHEF-based kinase probes</a:t>
            </a:r>
            <a:endParaRPr lang="en-US" altLang="en-US" dirty="0">
              <a:solidFill>
                <a:srgbClr val="0000FF"/>
              </a:solidFill>
              <a:latin typeface="Arial Bold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292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b="0" dirty="0" smtClean="0">
                <a:latin typeface="Arial" panose="020B0604020202020204" pitchFamily="34" charset="0"/>
              </a:rPr>
              <a:t>Chen et al., </a:t>
            </a:r>
            <a:r>
              <a:rPr lang="en-US" altLang="en-US" b="0" i="1" dirty="0" smtClean="0">
                <a:latin typeface="Arial" panose="020B0604020202020204" pitchFamily="34" charset="0"/>
              </a:rPr>
              <a:t>J. Am. Chem. Soc.</a:t>
            </a:r>
            <a:r>
              <a:rPr lang="en-US" altLang="en-US" b="0" dirty="0" smtClean="0">
                <a:latin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</a:rPr>
              <a:t>2002</a:t>
            </a:r>
            <a:r>
              <a:rPr lang="en-US" altLang="en-US" b="0" dirty="0" smtClean="0">
                <a:latin typeface="Arial" panose="020B0604020202020204" pitchFamily="34" charset="0"/>
              </a:rPr>
              <a:t>, </a:t>
            </a:r>
            <a:r>
              <a:rPr lang="en-US" altLang="en-US" b="0" i="1" dirty="0" smtClean="0">
                <a:latin typeface="Arial" panose="020B0604020202020204" pitchFamily="34" charset="0"/>
              </a:rPr>
              <a:t>124</a:t>
            </a:r>
            <a:r>
              <a:rPr lang="en-US" altLang="en-US" b="0" dirty="0" smtClean="0">
                <a:latin typeface="Arial" panose="020B0604020202020204" pitchFamily="34" charset="0"/>
              </a:rPr>
              <a:t>, 3840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908E-6C33-4A52-BFC6-FDF328D39329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74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4558</TotalTime>
  <Words>1811</Words>
  <Application>Microsoft Office PowerPoint</Application>
  <PresentationFormat>On-screen Show (4:3)</PresentationFormat>
  <Paragraphs>318</Paragraphs>
  <Slides>34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Arial Bold</vt:lpstr>
      <vt:lpstr>Comic Sans MS</vt:lpstr>
      <vt:lpstr>Times</vt:lpstr>
      <vt:lpstr>Wingdings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Kurt Miller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Chan</dc:creator>
  <cp:lastModifiedBy>Jeff Chan</cp:lastModifiedBy>
  <cp:revision>141</cp:revision>
  <dcterms:modified xsi:type="dcterms:W3CDTF">2017-11-08T01:02:45Z</dcterms:modified>
</cp:coreProperties>
</file>