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8" r:id="rId17"/>
    <p:sldId id="379" r:id="rId18"/>
    <p:sldId id="381" r:id="rId19"/>
    <p:sldId id="383" r:id="rId20"/>
    <p:sldId id="393" r:id="rId21"/>
    <p:sldId id="385" r:id="rId22"/>
    <p:sldId id="387" r:id="rId23"/>
    <p:sldId id="388" r:id="rId24"/>
    <p:sldId id="389" r:id="rId25"/>
    <p:sldId id="394" r:id="rId26"/>
    <p:sldId id="390" r:id="rId27"/>
    <p:sldId id="395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BC9A05"/>
    <a:srgbClr val="FFCC99"/>
    <a:srgbClr val="FFFFCC"/>
    <a:srgbClr val="9900CC"/>
    <a:srgbClr val="FF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6" autoAdjust="0"/>
    <p:restoredTop sz="90161" autoAdjust="0"/>
  </p:normalViewPr>
  <p:slideViewPr>
    <p:cSldViewPr snapToObjects="1">
      <p:cViewPr varScale="1">
        <p:scale>
          <a:sx n="54" d="100"/>
          <a:sy n="54" d="100"/>
        </p:scale>
        <p:origin x="1764" y="80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6" tIns="48317" rIns="96636" bIns="48317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E7A76F-E895-4866-B8C5-50F92E296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2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9563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5963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4535488"/>
            <a:ext cx="53863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9563" y="915035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99" tIns="47649" rIns="95299" bIns="47649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49588D-4FEB-49A8-A7C2-B50B5934A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745B89-676E-46FF-A3D0-C3E741AE1866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Ferrari-AmSci-2013-101-430 - targeted capsules to breach physical barriers; postulates that physics, not chemistry, is main roadblock to cancer treatment</a:t>
            </a:r>
          </a:p>
        </p:txBody>
      </p:sp>
    </p:spTree>
    <p:extLst>
      <p:ext uri="{BB962C8B-B14F-4D97-AF65-F5344CB8AC3E}">
        <p14:creationId xmlns:p14="http://schemas.microsoft.com/office/powerpoint/2010/main" val="405025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groups:</a:t>
            </a:r>
            <a:r>
              <a:rPr lang="en-US" baseline="0" dirty="0"/>
              <a:t> </a:t>
            </a:r>
            <a:r>
              <a:rPr lang="en-US" baseline="0" dirty="0" err="1"/>
              <a:t>vinca</a:t>
            </a:r>
            <a:r>
              <a:rPr lang="en-US" baseline="0" dirty="0"/>
              <a:t> alkaloids and </a:t>
            </a:r>
            <a:r>
              <a:rPr lang="en-US" baseline="0" dirty="0" err="1"/>
              <a:t>taxanes</a:t>
            </a:r>
            <a:endParaRPr lang="en-US" baseline="0" dirty="0"/>
          </a:p>
          <a:p>
            <a:r>
              <a:rPr lang="en-US" baseline="0" dirty="0" err="1"/>
              <a:t>Vinca</a:t>
            </a:r>
            <a:r>
              <a:rPr lang="en-US" baseline="0" dirty="0"/>
              <a:t> alkaloids prevent formation of microtubules, bind to </a:t>
            </a:r>
            <a:r>
              <a:rPr lang="en-US" baseline="0" dirty="0" err="1"/>
              <a:t>tublin</a:t>
            </a:r>
            <a:r>
              <a:rPr lang="en-US" baseline="0" dirty="0"/>
              <a:t>, cell cycle specific – only work in s phase, prevent m phase</a:t>
            </a:r>
          </a:p>
          <a:p>
            <a:r>
              <a:rPr lang="en-US" baseline="0" dirty="0" err="1"/>
              <a:t>Taxanes</a:t>
            </a:r>
            <a:r>
              <a:rPr lang="en-US" baseline="0" dirty="0"/>
              <a:t> – prepared </a:t>
            </a:r>
            <a:r>
              <a:rPr lang="en-US" baseline="0" dirty="0" err="1"/>
              <a:t>semisynthetically</a:t>
            </a:r>
            <a:r>
              <a:rPr lang="en-US" baseline="0" dirty="0"/>
              <a:t>, promote microtubule stability, prevent disassembly, poorly soluble in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2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Involves either administration of certain exogenous</a:t>
            </a:r>
            <a:r>
              <a:rPr lang="en-US" baseline="0" dirty="0"/>
              <a:t> hormones, or hormone agonists</a:t>
            </a:r>
          </a:p>
          <a:p>
            <a:r>
              <a:rPr lang="en-US" baseline="0" dirty="0"/>
              <a:t>Also surgical removal of hormone producing organs can play a role</a:t>
            </a:r>
          </a:p>
          <a:p>
            <a:r>
              <a:rPr lang="en-US" dirty="0" err="1"/>
              <a:t>Tamoxifen</a:t>
            </a:r>
            <a:r>
              <a:rPr lang="en-US" dirty="0"/>
              <a:t> – inhibits</a:t>
            </a:r>
            <a:r>
              <a:rPr lang="en-US" baseline="0" dirty="0"/>
              <a:t> binding of estrogen to ER receptors on breast cancer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34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Aromatase</a:t>
            </a:r>
            <a:r>
              <a:rPr lang="en-US" baseline="0" dirty="0"/>
              <a:t> inhibitors inhibit estrogen production – cause growth arrest or apoptosis of estrogen dependent cells</a:t>
            </a:r>
          </a:p>
          <a:p>
            <a:r>
              <a:rPr lang="en-US" baseline="0" dirty="0"/>
              <a:t>Especially important post-menopause when estrogen production in ovaries has ceased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1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Good transition to personalized medicine - leukemia (specific type of cancer) has asparagine defect, suggesting molecular-level intervention</a:t>
            </a:r>
          </a:p>
          <a:p>
            <a:r>
              <a:rPr lang="en-US" altLang="en-US" dirty="0"/>
              <a:t>L-</a:t>
            </a:r>
            <a:r>
              <a:rPr lang="en-US" altLang="en-US" dirty="0" err="1"/>
              <a:t>asparaginase</a:t>
            </a:r>
            <a:r>
              <a:rPr lang="en-US" altLang="en-US" baseline="0" dirty="0"/>
              <a:t> catalyzes hydrolysis of asparagine to aspartic acid</a:t>
            </a:r>
          </a:p>
          <a:p>
            <a:r>
              <a:rPr lang="en-US" altLang="en-US" baseline="0" dirty="0"/>
              <a:t>Source: E coli</a:t>
            </a:r>
          </a:p>
          <a:p>
            <a:r>
              <a:rPr lang="en-US" altLang="en-US" baseline="0" dirty="0"/>
              <a:t>Need asp </a:t>
            </a:r>
            <a:r>
              <a:rPr lang="en-US" altLang="en-US" baseline="0" dirty="0" err="1"/>
              <a:t>synthetase</a:t>
            </a:r>
            <a:r>
              <a:rPr lang="en-US" altLang="en-US" baseline="0" dirty="0"/>
              <a:t> to make asparagine from aspartate and glutamine, leukemia cells don’t have it, rely on circulating asparagine</a:t>
            </a:r>
          </a:p>
          <a:p>
            <a:r>
              <a:rPr lang="en-US" altLang="en-US" baseline="0" dirty="0"/>
              <a:t>Can be administered subcutaneously, intramuscularly, intravenously, no tissue irritation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F31126-9F6A-4EE3-8E80-6C18EC87E3AA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9036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5659D8-4CD6-4A98-9C89-101B37AA0746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8276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baseline="0" dirty="0"/>
              <a:t> fusion gene that results from translocation codes for a tyrosine kinase signaling protein that is always on – unregulated cell division </a:t>
            </a:r>
          </a:p>
          <a:p>
            <a:r>
              <a:rPr lang="en-US" altLang="en-US" baseline="0" dirty="0"/>
              <a:t>95% of people with CML have this abnormality</a:t>
            </a:r>
            <a:endParaRPr lang="en-US" altLang="en-US" dirty="0"/>
          </a:p>
          <a:p>
            <a:r>
              <a:rPr lang="en-US" altLang="en-US" dirty="0" err="1"/>
              <a:t>Photoaffinity</a:t>
            </a:r>
            <a:r>
              <a:rPr lang="en-US" altLang="en-US" dirty="0"/>
              <a:t> probe for active </a:t>
            </a:r>
            <a:r>
              <a:rPr lang="en-US" altLang="en-US" dirty="0" err="1"/>
              <a:t>Abl</a:t>
            </a:r>
            <a:r>
              <a:rPr lang="en-US" altLang="en-US" dirty="0"/>
              <a:t> kinase: Deng-ChemBioChem-2012-13-2510.pdf</a:t>
            </a:r>
          </a:p>
          <a:p>
            <a:r>
              <a:rPr lang="en-US" altLang="en-US" dirty="0"/>
              <a:t>Philadelphia Chromosome book (author Jessica </a:t>
            </a:r>
            <a:r>
              <a:rPr lang="en-US" altLang="en-US" dirty="0" err="1"/>
              <a:t>Wapner</a:t>
            </a:r>
            <a:r>
              <a:rPr lang="en-US" altLang="en-US" dirty="0"/>
              <a:t>, publisher The Experiment, May 2013): http://</a:t>
            </a:r>
            <a:r>
              <a:rPr lang="en-US" altLang="en-US" dirty="0" err="1"/>
              <a:t>www.amazon.com</a:t>
            </a:r>
            <a:r>
              <a:rPr lang="en-US" altLang="en-US" dirty="0"/>
              <a:t>/The-Philadelphia-Chromosome-Mutant-Genetic/</a:t>
            </a:r>
            <a:r>
              <a:rPr lang="en-US" altLang="en-US" dirty="0" err="1"/>
              <a:t>dp</a:t>
            </a:r>
            <a:r>
              <a:rPr lang="en-US" altLang="en-US" dirty="0"/>
              <a:t>/1615190678</a:t>
            </a:r>
          </a:p>
          <a:p>
            <a:r>
              <a:rPr lang="en-US" altLang="en-US" dirty="0"/>
              <a:t>(book cover may be useful to show during class)</a:t>
            </a:r>
          </a:p>
          <a:p>
            <a:r>
              <a:rPr lang="en-US" altLang="en-US" dirty="0" err="1"/>
              <a:t>Gleevec</a:t>
            </a:r>
            <a:r>
              <a:rPr lang="en-US" altLang="en-US" dirty="0"/>
              <a:t> - Novartis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E5E4E5-09A6-4AA3-8CAD-D636781063CA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68687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“Personalized” medicine: selecting a compound/treatment based on knowing something about the precise molecular defect in the cell/disease one is trying to treat (PJH definition) - see also Slide 2 and notes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A64CBB-5A08-43D7-BB81-DDCBF32E94C6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4784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VEGF</a:t>
            </a:r>
            <a:r>
              <a:rPr lang="en-US" altLang="en-US" baseline="0" dirty="0"/>
              <a:t> – vascular endothelial growth factor, stimulates angiogenesis, overexpression increases blood supply in cancer (60% of tumors)</a:t>
            </a: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353FE4-CD71-4F23-8225-113F9A298F92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32185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epidermal growth</a:t>
            </a:r>
            <a:r>
              <a:rPr lang="en-US" baseline="0" dirty="0"/>
              <a:t> factor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900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187E34-C985-439C-8339-87D38511C7E5}" type="slidenum">
              <a:rPr lang="en-US" altLang="en-US" sz="130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3781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“Personalized” medicine: selecting a compound/treatment based on knowing something about the precise molecular defect in the cell/disease one is trying to treat (PJH definition)</a:t>
            </a:r>
          </a:p>
          <a:p>
            <a:r>
              <a:rPr lang="en-US" altLang="en-US" dirty="0" err="1"/>
              <a:t>Gleevec</a:t>
            </a:r>
            <a:r>
              <a:rPr lang="en-US" altLang="en-US" dirty="0"/>
              <a:t> = translocation, found in CML but not all cancer patients</a:t>
            </a:r>
          </a:p>
          <a:p>
            <a:r>
              <a:rPr lang="en-US" altLang="en-US" dirty="0" err="1"/>
              <a:t>Iressa</a:t>
            </a:r>
            <a:r>
              <a:rPr lang="en-US" altLang="en-US" dirty="0"/>
              <a:t> = mutation, found in subset of cancer patients</a:t>
            </a:r>
          </a:p>
          <a:p>
            <a:r>
              <a:rPr lang="en-US" altLang="en-US" dirty="0"/>
              <a:t>Herceptin = overexpression, found in subset of cancer patients</a:t>
            </a:r>
          </a:p>
          <a:p>
            <a:endParaRPr lang="en-US" altLang="en-US" dirty="0"/>
          </a:p>
          <a:p>
            <a:r>
              <a:rPr lang="en-US" altLang="en-US" dirty="0"/>
              <a:t>http://</a:t>
            </a:r>
            <a:r>
              <a:rPr lang="en-US" altLang="en-US" dirty="0" err="1"/>
              <a:t>www.whitehouse.gov</a:t>
            </a:r>
            <a:r>
              <a:rPr lang="en-US" altLang="en-US" dirty="0"/>
              <a:t>/files/documents/</a:t>
            </a:r>
            <a:r>
              <a:rPr lang="en-US" altLang="en-US" dirty="0" err="1"/>
              <a:t>ostp</a:t>
            </a:r>
            <a:r>
              <a:rPr lang="en-US" altLang="en-US" dirty="0"/>
              <a:t>/PCAST/pcast_report_v2.pdf (President’s Council of Advisors on Science and Technology, Sept. 2008 report)</a:t>
            </a:r>
          </a:p>
          <a:p>
            <a:r>
              <a:rPr lang="en-US" altLang="en-US" b="1" dirty="0"/>
              <a:t>"Personalized medicine"</a:t>
            </a:r>
            <a:r>
              <a:rPr lang="en-US" altLang="en-US" dirty="0"/>
              <a:t> refers to the tailoring of medical treatment to the individual characteristics of each patient. It does not literally mean the creation of drugs or medical devices that are unique to a patient, but rather the ability to classify individuals into subpopulations that differ in their susceptibility to a particular disease or their response to a specific treatment. (Executive Summary, page 1)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09F52B-DD8B-4188-BD23-C4EB35822C91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58347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"HER2 cleavage": extracellular domain (ECD) cleavage normally part of HER2 action</a:t>
            </a:r>
          </a:p>
          <a:p>
            <a:r>
              <a:rPr lang="en-US" altLang="en-US"/>
              <a:t>Herceptin - Genentech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A1D5F9-D6A6-4BC8-8F93-A301B0334CD3}" type="slidenum">
              <a:rPr lang="en-US" altLang="en-US" sz="130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2734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Iressa - AstraZeneca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3D8BB4-22A2-46E0-A4AF-1872FC6B674D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1461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combination therapy to suppress evol of resistance: Komarova-Nat-2013-499-291 (commentary); Bozic-eLIFE-2013-2-e00747 (manuscript)</a:t>
            </a:r>
          </a:p>
          <a:p>
            <a:r>
              <a:rPr lang="en-US" altLang="en-US">
                <a:solidFill>
                  <a:srgbClr val="FF0000"/>
                </a:solidFill>
              </a:rPr>
              <a:t>also: </a:t>
            </a:r>
            <a:r>
              <a:rPr lang="en-US" altLang="en-US"/>
              <a:t>Wadman-Nat-2012-490-15 - new cures sought from old drugs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D3CAA5-93EB-4BDC-B5C0-031BF982A924}" type="slidenum">
              <a:rPr lang="en-US" altLang="en-US" sz="130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7804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FBED0F-5FE8-45D7-8E31-013094B8A837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1205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Inhibit enzymes</a:t>
            </a:r>
            <a:r>
              <a:rPr lang="en-US" baseline="0" dirty="0"/>
              <a:t> required for DNA synthesis, or become incorporated into DNA and RNA</a:t>
            </a:r>
          </a:p>
          <a:p>
            <a:r>
              <a:rPr lang="en-US" baseline="0" dirty="0"/>
              <a:t>Prevent mitosis because DNA can’t replicate itself</a:t>
            </a:r>
          </a:p>
          <a:p>
            <a:r>
              <a:rPr lang="en-US" baseline="0" dirty="0" err="1"/>
              <a:t>Misincorporation</a:t>
            </a:r>
            <a:r>
              <a:rPr lang="en-US" baseline="0" dirty="0"/>
              <a:t> of molecules into DNA can cause DNA damage – leading to apoptosis</a:t>
            </a:r>
          </a:p>
          <a:p>
            <a:r>
              <a:rPr lang="en-US" baseline="0" dirty="0"/>
              <a:t>Resemble </a:t>
            </a:r>
            <a:r>
              <a:rPr lang="en-US" baseline="0" dirty="0" err="1"/>
              <a:t>nucleobases</a:t>
            </a:r>
            <a:r>
              <a:rPr lang="en-US" baseline="0" dirty="0"/>
              <a:t> or nucleotides</a:t>
            </a:r>
          </a:p>
          <a:p>
            <a:r>
              <a:rPr lang="en-US" baseline="0" dirty="0"/>
              <a:t>Cell cycle dependent – work in the S phase (DNA synthesis phase)</a:t>
            </a:r>
          </a:p>
          <a:p>
            <a:r>
              <a:rPr lang="en-US" baseline="0" dirty="0"/>
              <a:t>Cell cycle dependence means response plateaus after a certain dose and will no longer kill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8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in 1947</a:t>
            </a:r>
          </a:p>
          <a:p>
            <a:r>
              <a:rPr lang="en-US" dirty="0"/>
              <a:t>Inhibition decreases cellular levels</a:t>
            </a:r>
            <a:r>
              <a:rPr lang="en-US" baseline="0" dirty="0"/>
              <a:t> of folate coenzymes; DNA cant be synthesized</a:t>
            </a:r>
          </a:p>
          <a:p>
            <a:r>
              <a:rPr lang="en-US" baseline="0" dirty="0"/>
              <a:t>1000 greater affinity for enzyme than folate</a:t>
            </a:r>
          </a:p>
          <a:p>
            <a:r>
              <a:rPr lang="en-US" baseline="0" dirty="0"/>
              <a:t>Can cross blood brain barrier and damage neurons – leads to memory loss. Cancer patients call this ”chemo fog” or ”chemo brain”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8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linking of DNA – when</a:t>
            </a:r>
            <a:r>
              <a:rPr lang="en-US" baseline="0" dirty="0"/>
              <a:t> cells try to replicate with cross linked DNA, DNA can break, leads to apoptosis</a:t>
            </a:r>
          </a:p>
          <a:p>
            <a:r>
              <a:rPr lang="en-US" baseline="0" dirty="0"/>
              <a:t>Cycle independent drugs, work at any point in the cell cycle</a:t>
            </a:r>
          </a:p>
          <a:p>
            <a:r>
              <a:rPr lang="en-US" baseline="0" dirty="0"/>
              <a:t>Fraction of cells that die is proportional to 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3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Potent - one crosslink per genome can kill a cell</a:t>
            </a:r>
          </a:p>
          <a:p>
            <a:r>
              <a:rPr lang="en-US" altLang="en-US" dirty="0"/>
              <a:t>Reductively activated to form </a:t>
            </a:r>
            <a:r>
              <a:rPr lang="en-US" altLang="en-US" dirty="0" err="1"/>
              <a:t>mitosene</a:t>
            </a:r>
            <a:r>
              <a:rPr lang="en-US" altLang="en-US" dirty="0"/>
              <a:t>, n-alkylation</a:t>
            </a:r>
            <a:r>
              <a:rPr lang="en-US" altLang="en-US" baseline="0" dirty="0"/>
              <a:t> of 2 DNA bases</a:t>
            </a: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A46657-BC56-4628-88CD-42D5EFAD42D2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5723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Topoisomerase aids in release of stress caused by tightly wound DNA</a:t>
            </a:r>
          </a:p>
          <a:p>
            <a:r>
              <a:rPr lang="en-US" altLang="en-US" dirty="0"/>
              <a:t>Topoisomerase</a:t>
            </a:r>
            <a:r>
              <a:rPr lang="en-US" altLang="en-US" baseline="0" dirty="0"/>
              <a:t> I inhibitors: stabilize Top-1/DNA complexes, prevent DNA </a:t>
            </a:r>
            <a:r>
              <a:rPr lang="en-US" altLang="en-US" baseline="0" dirty="0" err="1"/>
              <a:t>religation</a:t>
            </a:r>
            <a:r>
              <a:rPr lang="en-US" altLang="en-US" baseline="0" dirty="0"/>
              <a:t>, induce strand breaks</a:t>
            </a:r>
          </a:p>
          <a:p>
            <a:r>
              <a:rPr lang="en-US" altLang="en-US" baseline="0" dirty="0"/>
              <a:t>Topo 2 poisons: can prevent re-ligation of DNA, target DNA/Topo II complex</a:t>
            </a:r>
          </a:p>
          <a:p>
            <a:r>
              <a:rPr lang="en-US" altLang="en-US" baseline="0" dirty="0"/>
              <a:t>Topo 2 inhibitors: prevent turnover, inhibit DNA synthesis because DNA can’t unwind properly</a:t>
            </a:r>
            <a:endParaRPr lang="en-US" altLang="en-US" dirty="0"/>
          </a:p>
          <a:p>
            <a:r>
              <a:rPr lang="en-US" altLang="en-US" dirty="0" err="1"/>
              <a:t>Camptothecin</a:t>
            </a:r>
            <a:r>
              <a:rPr lang="en-US" altLang="en-US" dirty="0"/>
              <a:t>: forms ternary complex with topo I and DNA</a:t>
            </a:r>
          </a:p>
          <a:p>
            <a:r>
              <a:rPr lang="en-US" altLang="en-US" dirty="0" err="1"/>
              <a:t>Etoposide</a:t>
            </a:r>
            <a:r>
              <a:rPr lang="en-US" altLang="en-US" dirty="0"/>
              <a:t>: forms ternary complex with topo II and DNA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97D10-FD44-4749-82D9-F785E43D0B8C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1477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Intercalation</a:t>
            </a:r>
            <a:r>
              <a:rPr lang="en-US" baseline="0" dirty="0"/>
              <a:t> can unwind DNA, lengthen DNA strand, twist base pairs, leads to inhibition of transcription and replication</a:t>
            </a:r>
          </a:p>
          <a:p>
            <a:r>
              <a:rPr lang="en-US" dirty="0" err="1"/>
              <a:t>Bleomycin</a:t>
            </a:r>
            <a:r>
              <a:rPr lang="en-US" dirty="0"/>
              <a:t> intercalates,</a:t>
            </a:r>
            <a:r>
              <a:rPr lang="en-US" baseline="0" dirty="0"/>
              <a:t> but also generates free radicals that damage DNA. Chelates metals, produces ROS that cleave DNA (exact mechanism unknown)</a:t>
            </a:r>
          </a:p>
          <a:p>
            <a:r>
              <a:rPr lang="en-US" baseline="0" dirty="0"/>
              <a:t>Arsenic trioxide – dates back to traditional </a:t>
            </a:r>
            <a:r>
              <a:rPr lang="en-US" baseline="0" dirty="0" err="1"/>
              <a:t>chinese</a:t>
            </a:r>
            <a:r>
              <a:rPr lang="en-US" baseline="0" dirty="0"/>
              <a:t> medicine, FDA approved for leukemia that is unresponsive to first line of treatment, possibly induce mitochondrial membrane permeability??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49588D-4FEB-49A8-A7C2-B50B5934A28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F833-C98C-4C35-83D3-35B1D4B37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826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791C-4F70-432E-AEF8-40AE28F74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209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242888"/>
            <a:ext cx="1958975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2888"/>
            <a:ext cx="5724525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1CEA-5134-4690-8D93-ED5C4C017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639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38D1-8BB9-4729-955E-80C9F353E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025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3A7B-3D79-4718-9E08-C3A9D8482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5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8129-0F1F-4D56-8BA7-348A807EF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7377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AB20-B26E-4ECD-9F6A-9B60E5ADB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2382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9D9E-BC6C-4801-9ADE-3A4D1F0AB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59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845B-DDEA-48B4-97AE-FA79C927B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52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FD03-C217-4203-A122-4505CA650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0276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B2AD-4637-43DB-9225-46054B64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67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242888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E68E6B-1519-49E7-9BCB-FC17E9F6E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8485188" y="762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>
                <a:latin typeface="Times New Roman" panose="02020603050405020304" pitchFamily="18" charset="0"/>
              </a:rPr>
              <a:t>17-</a:t>
            </a:r>
            <a:fld id="{EA96CAD5-5E31-4A13-97B5-AB06F1CB817F}" type="slidenum">
              <a:rPr lang="en-US" altLang="en-US" sz="1400" b="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4.jpe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85738" y="2195513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Lecture 17</a:t>
            </a:r>
          </a:p>
        </p:txBody>
      </p:sp>
      <p:sp>
        <p:nvSpPr>
          <p:cNvPr id="4099" name="Text Box 55"/>
          <p:cNvSpPr txBox="1">
            <a:spLocks noChangeArrowheads="1"/>
          </p:cNvSpPr>
          <p:nvPr/>
        </p:nvSpPr>
        <p:spPr bwMode="auto">
          <a:xfrm>
            <a:off x="185738" y="3352800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Anti-cancer agents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targeted therapeutics</a:t>
            </a:r>
          </a:p>
        </p:txBody>
      </p:sp>
      <p:sp>
        <p:nvSpPr>
          <p:cNvPr id="4100" name="Text Box 59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CHEM 570, Fall 2017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Concepts in Chemical Biology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4625" y="2438400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camptothecin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4625" y="2986088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acridinyl anisidide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6763" y="1905000"/>
            <a:ext cx="390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Topoisomerase inhibitors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444625" y="3535363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etoposide</a:t>
            </a: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1444625" y="4083050"/>
            <a:ext cx="211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mitoxantrone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1444625" y="5181600"/>
            <a:ext cx="170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teniposide</a:t>
            </a: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1444625" y="4632325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topotecan</a:t>
            </a:r>
          </a:p>
        </p:txBody>
      </p:sp>
      <p:sp>
        <p:nvSpPr>
          <p:cNvPr id="17417" name="Text Box 24"/>
          <p:cNvSpPr txBox="1">
            <a:spLocks noChangeArrowheads="1"/>
          </p:cNvSpPr>
          <p:nvPr/>
        </p:nvSpPr>
        <p:spPr bwMode="auto">
          <a:xfrm>
            <a:off x="5689600" y="30321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camptothecin</a:t>
            </a:r>
          </a:p>
        </p:txBody>
      </p:sp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5915025" y="6080125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C9A05"/>
                </a:solidFill>
                <a:latin typeface="Arial" panose="020B0604020202020204" pitchFamily="34" charset="0"/>
              </a:rPr>
              <a:t>etoposide</a:t>
            </a:r>
          </a:p>
        </p:txBody>
      </p:sp>
      <p:sp>
        <p:nvSpPr>
          <p:cNvPr id="17419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475656" y="130175"/>
            <a:ext cx="8297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DNA-damaging agents: topoisomerase poisons</a:t>
            </a:r>
            <a:endParaRPr lang="en-US" altLang="en-US" sz="2800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17421" name="Text Box 1027"/>
          <p:cNvSpPr txBox="1">
            <a:spLocks noChangeArrowheads="1"/>
          </p:cNvSpPr>
          <p:nvPr/>
        </p:nvSpPr>
        <p:spPr bwMode="auto">
          <a:xfrm>
            <a:off x="868363" y="838200"/>
            <a:ext cx="74803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Topoisomerases cleave, unwind, and religate DNA</a:t>
            </a:r>
          </a:p>
        </p:txBody>
      </p:sp>
      <p:graphicFrame>
        <p:nvGraphicFramePr>
          <p:cNvPr id="17422" name="Object 21"/>
          <p:cNvGraphicFramePr>
            <a:graphicFrameLocks noChangeAspect="1"/>
          </p:cNvGraphicFramePr>
          <p:nvPr/>
        </p:nvGraphicFramePr>
        <p:xfrm>
          <a:off x="5562600" y="1512888"/>
          <a:ext cx="21844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CS ChemDraw Drawing" r:id="rId4" imgW="1528191" imgH="1075334" progId="ChemDraw.Document.6.0">
                  <p:embed/>
                </p:oleObj>
              </mc:Choice>
              <mc:Fallback>
                <p:oleObj name="CS ChemDraw Drawing" r:id="rId4" imgW="1528191" imgH="1075334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12888"/>
                        <a:ext cx="218440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22"/>
          <p:cNvGraphicFramePr>
            <a:graphicFrameLocks noChangeAspect="1"/>
          </p:cNvGraphicFramePr>
          <p:nvPr/>
        </p:nvGraphicFramePr>
        <p:xfrm>
          <a:off x="5608638" y="3724275"/>
          <a:ext cx="2163762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CS ChemDraw Drawing" r:id="rId6" imgW="1767459" imgH="1965350" progId="ChemDraw.Document.6.0">
                  <p:embed/>
                </p:oleObj>
              </mc:Choice>
              <mc:Fallback>
                <p:oleObj name="CS ChemDraw Drawing" r:id="rId6" imgW="1767459" imgH="1965350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3724275"/>
                        <a:ext cx="2163762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8534400" y="-3429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bleomyc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508375"/>
            <a:ext cx="4271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026"/>
          <p:cNvSpPr txBox="1">
            <a:spLocks noChangeArrowheads="1"/>
          </p:cNvSpPr>
          <p:nvPr/>
        </p:nvSpPr>
        <p:spPr bwMode="auto">
          <a:xfrm>
            <a:off x="6589713" y="4648200"/>
            <a:ext cx="74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???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1027"/>
          <p:cNvSpPr txBox="1">
            <a:spLocks noChangeArrowheads="1"/>
          </p:cNvSpPr>
          <p:nvPr/>
        </p:nvSpPr>
        <p:spPr bwMode="auto">
          <a:xfrm>
            <a:off x="5716588" y="5297488"/>
            <a:ext cx="2436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arsenic trioxide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(As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3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2293" name="Text Box 1028"/>
          <p:cNvSpPr txBox="1">
            <a:spLocks noChangeArrowheads="1"/>
          </p:cNvSpPr>
          <p:nvPr/>
        </p:nvSpPr>
        <p:spPr bwMode="auto">
          <a:xfrm>
            <a:off x="2490788" y="6135688"/>
            <a:ext cx="169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bleomycin</a:t>
            </a:r>
          </a:p>
        </p:txBody>
      </p:sp>
      <p:sp>
        <p:nvSpPr>
          <p:cNvPr id="12294" name="Text Box 1029"/>
          <p:cNvSpPr txBox="1">
            <a:spLocks noChangeArrowheads="1"/>
          </p:cNvSpPr>
          <p:nvPr/>
        </p:nvSpPr>
        <p:spPr bwMode="auto">
          <a:xfrm>
            <a:off x="2405063" y="5297488"/>
            <a:ext cx="1862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DNA strand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breaks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Text Box 1030"/>
          <p:cNvSpPr txBox="1">
            <a:spLocks noChangeArrowheads="1"/>
          </p:cNvSpPr>
          <p:nvPr/>
        </p:nvSpPr>
        <p:spPr bwMode="auto">
          <a:xfrm>
            <a:off x="2090738" y="1484313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daunorubicin</a:t>
            </a:r>
          </a:p>
        </p:txBody>
      </p:sp>
      <p:sp>
        <p:nvSpPr>
          <p:cNvPr id="19464" name="Text Box 1031"/>
          <p:cNvSpPr txBox="1">
            <a:spLocks noChangeArrowheads="1"/>
          </p:cNvSpPr>
          <p:nvPr/>
        </p:nvSpPr>
        <p:spPr bwMode="auto">
          <a:xfrm>
            <a:off x="1785938" y="990600"/>
            <a:ext cx="2760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DNA intercalators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1032"/>
          <p:cNvSpPr txBox="1">
            <a:spLocks noChangeArrowheads="1"/>
          </p:cNvSpPr>
          <p:nvPr/>
        </p:nvSpPr>
        <p:spPr bwMode="auto">
          <a:xfrm>
            <a:off x="2090738" y="1954213"/>
            <a:ext cx="192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doxorubicin</a:t>
            </a:r>
          </a:p>
        </p:txBody>
      </p:sp>
      <p:sp>
        <p:nvSpPr>
          <p:cNvPr id="19466" name="Text Box 1033"/>
          <p:cNvSpPr txBox="1">
            <a:spLocks noChangeArrowheads="1"/>
          </p:cNvSpPr>
          <p:nvPr/>
        </p:nvSpPr>
        <p:spPr bwMode="auto">
          <a:xfrm>
            <a:off x="2090738" y="2424113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idarubicin</a:t>
            </a:r>
          </a:p>
        </p:txBody>
      </p:sp>
      <p:sp>
        <p:nvSpPr>
          <p:cNvPr id="19467" name="Text Box 1034"/>
          <p:cNvSpPr txBox="1">
            <a:spLocks noChangeArrowheads="1"/>
          </p:cNvSpPr>
          <p:nvPr/>
        </p:nvSpPr>
        <p:spPr bwMode="auto">
          <a:xfrm>
            <a:off x="2090738" y="2895600"/>
            <a:ext cx="174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menogarol</a:t>
            </a:r>
          </a:p>
        </p:txBody>
      </p:sp>
      <p:sp>
        <p:nvSpPr>
          <p:cNvPr id="19468" name="Text Box 1038"/>
          <p:cNvSpPr txBox="1">
            <a:spLocks noChangeArrowheads="1"/>
          </p:cNvSpPr>
          <p:nvPr/>
        </p:nvSpPr>
        <p:spPr bwMode="auto">
          <a:xfrm>
            <a:off x="5257800" y="2971800"/>
            <a:ext cx="179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Arial" panose="020B0604020202020204" pitchFamily="34" charset="0"/>
              </a:rPr>
              <a:t>daunorubicin</a:t>
            </a:r>
          </a:p>
        </p:txBody>
      </p:sp>
      <p:sp>
        <p:nvSpPr>
          <p:cNvPr id="19469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767332" y="106363"/>
            <a:ext cx="77283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DNA-damaging agents: </a:t>
            </a: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intercalators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, etc.</a:t>
            </a:r>
            <a:endParaRPr lang="en-US" altLang="en-US" sz="3000" dirty="0">
              <a:solidFill>
                <a:srgbClr val="9900CC"/>
              </a:solidFill>
              <a:latin typeface="Arial Bold" charset="0"/>
            </a:endParaRPr>
          </a:p>
        </p:txBody>
      </p:sp>
      <p:graphicFrame>
        <p:nvGraphicFramePr>
          <p:cNvPr id="19471" name="Object 21"/>
          <p:cNvGraphicFramePr>
            <a:graphicFrameLocks noChangeAspect="1"/>
          </p:cNvGraphicFramePr>
          <p:nvPr/>
        </p:nvGraphicFramePr>
        <p:xfrm>
          <a:off x="4953000" y="990600"/>
          <a:ext cx="2401888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CS ChemDraw Drawing" r:id="rId5" imgW="1756791" imgH="1406144" progId="ChemDraw.Document.6.0">
                  <p:embed/>
                </p:oleObj>
              </mc:Choice>
              <mc:Fallback>
                <p:oleObj name="CS ChemDraw Drawing" r:id="rId5" imgW="1756791" imgH="1406144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90600"/>
                        <a:ext cx="2401888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82650" y="1752600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Taxol</a:t>
            </a:r>
            <a:r>
              <a:rPr lang="en-US" altLang="en-US" sz="2400">
                <a:latin typeface="Arial" panose="020B0604020202020204" pitchFamily="34" charset="0"/>
              </a:rPr>
              <a:t>/docetaxel</a:t>
            </a:r>
            <a:endParaRPr lang="en-US" altLang="en-US" sz="24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06400" y="1255713"/>
            <a:ext cx="348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Microtubule stabilizers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5867400" y="2325688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Taxol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3840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Microtubule destabilizers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019175" y="3544888"/>
            <a:ext cx="177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vinblastine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019175" y="407828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vincristine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019175" y="4611688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vindesine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019175" y="5145088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vinorelbine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830263" y="5867400"/>
            <a:ext cx="7605712" cy="8302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Vincristine and related compounds bind to tubulin,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preventing its polymerization to microtubules</a:t>
            </a:r>
          </a:p>
        </p:txBody>
      </p: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5638800" y="533400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vincristine</a:t>
            </a:r>
          </a:p>
        </p:txBody>
      </p:sp>
      <p:sp>
        <p:nvSpPr>
          <p:cNvPr id="20492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493" name="Text Box 19"/>
          <p:cNvSpPr txBox="1">
            <a:spLocks noChangeArrowheads="1"/>
          </p:cNvSpPr>
          <p:nvPr/>
        </p:nvSpPr>
        <p:spPr bwMode="auto">
          <a:xfrm>
            <a:off x="947430" y="106363"/>
            <a:ext cx="74174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Anti-</a:t>
            </a:r>
            <a:r>
              <a:rPr lang="en-US" altLang="en-US" sz="3000" dirty="0" err="1">
                <a:solidFill>
                  <a:srgbClr val="0000FF"/>
                </a:solidFill>
                <a:latin typeface="Arial Bold" charset="0"/>
              </a:rPr>
              <a:t>mitotics</a:t>
            </a: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:</a:t>
            </a:r>
            <a:br>
              <a:rPr lang="en-US" altLang="en-US" sz="3000" dirty="0">
                <a:solidFill>
                  <a:srgbClr val="0000FF"/>
                </a:solidFill>
                <a:latin typeface="Arial Bold" charset="0"/>
              </a:rPr>
            </a:b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Disrupt tubulin/microtubule equilibrium</a:t>
            </a:r>
            <a:endParaRPr lang="en-US" altLang="en-US" sz="3000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13326" name="Line 20"/>
          <p:cNvSpPr>
            <a:spLocks noChangeShapeType="1"/>
          </p:cNvSpPr>
          <p:nvPr/>
        </p:nvSpPr>
        <p:spPr bwMode="auto">
          <a:xfrm>
            <a:off x="228600" y="2782888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27" name="Picture 21" descr="vincrist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19450"/>
            <a:ext cx="2657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6" name="Object 22"/>
          <p:cNvGraphicFramePr>
            <a:graphicFrameLocks noChangeAspect="1"/>
          </p:cNvGraphicFramePr>
          <p:nvPr/>
        </p:nvGraphicFramePr>
        <p:xfrm>
          <a:off x="4889500" y="1120775"/>
          <a:ext cx="297180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CS ChemDraw Drawing" r:id="rId5" imgW="2239899" imgH="1080211" progId="ChemDraw.Document.6.0">
                  <p:embed/>
                </p:oleObj>
              </mc:Choice>
              <mc:Fallback>
                <p:oleObj name="CS ChemDraw Drawing" r:id="rId5" imgW="2239899" imgH="1080211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120775"/>
                        <a:ext cx="297180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1" grpId="0"/>
      <p:bldP spid="13322" grpId="0" animBg="1"/>
      <p:bldP spid="13323" grpId="0"/>
      <p:bldP spid="13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20675" y="1331913"/>
            <a:ext cx="323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Aromatase inhibitors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14400" y="1712913"/>
            <a:ext cx="187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anastrozole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914400" y="2152650"/>
            <a:ext cx="193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exemestane</a:t>
            </a: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5538788" y="1331913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Estrogen blockers</a:t>
            </a:r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6140450" y="2152650"/>
            <a:ext cx="152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idoxifene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914400" y="25908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letrozole</a:t>
            </a: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2679700" y="3200400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Testosterone reducer</a:t>
            </a:r>
          </a:p>
        </p:txBody>
      </p:sp>
      <p:sp>
        <p:nvSpPr>
          <p:cNvPr id="21513" name="Text Box 20"/>
          <p:cNvSpPr txBox="1">
            <a:spLocks noChangeArrowheads="1"/>
          </p:cNvSpPr>
          <p:nvPr/>
        </p:nvSpPr>
        <p:spPr bwMode="auto">
          <a:xfrm>
            <a:off x="3727450" y="36576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lupron</a:t>
            </a:r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930275" y="723900"/>
            <a:ext cx="77406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Particularly relevant for breast and prostate cancers</a:t>
            </a:r>
          </a:p>
        </p:txBody>
      </p:sp>
      <p:sp>
        <p:nvSpPr>
          <p:cNvPr id="21515" name="Text Box 24"/>
          <p:cNvSpPr txBox="1">
            <a:spLocks noChangeArrowheads="1"/>
          </p:cNvSpPr>
          <p:nvPr/>
        </p:nvSpPr>
        <p:spPr bwMode="auto">
          <a:xfrm>
            <a:off x="6140450" y="1712913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tamoxifen</a:t>
            </a:r>
          </a:p>
        </p:txBody>
      </p:sp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6140450" y="25908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toremifene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6477000" y="49530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abarelix</a:t>
            </a:r>
          </a:p>
        </p:txBody>
      </p:sp>
      <p:sp>
        <p:nvSpPr>
          <p:cNvPr id="21518" name="Text Box 4"/>
          <p:cNvSpPr txBox="1">
            <a:spLocks noChangeArrowheads="1"/>
          </p:cNvSpPr>
          <p:nvPr/>
        </p:nvSpPr>
        <p:spPr bwMode="auto">
          <a:xfrm>
            <a:off x="3048000" y="4953000"/>
            <a:ext cx="289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aminoglutethimide</a:t>
            </a:r>
          </a:p>
        </p:txBody>
      </p:sp>
      <p:sp>
        <p:nvSpPr>
          <p:cNvPr id="21519" name="Text Box 8"/>
          <p:cNvSpPr txBox="1">
            <a:spLocks noChangeArrowheads="1"/>
          </p:cNvSpPr>
          <p:nvPr/>
        </p:nvSpPr>
        <p:spPr bwMode="auto">
          <a:xfrm>
            <a:off x="320675" y="55626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bicalutamide</a:t>
            </a:r>
          </a:p>
        </p:txBody>
      </p:sp>
      <p:sp>
        <p:nvSpPr>
          <p:cNvPr id="21520" name="Text Box 9"/>
          <p:cNvSpPr txBox="1">
            <a:spLocks noChangeArrowheads="1"/>
          </p:cNvSpPr>
          <p:nvPr/>
        </p:nvSpPr>
        <p:spPr bwMode="auto">
          <a:xfrm>
            <a:off x="7315200" y="55626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buserelin</a:t>
            </a:r>
          </a:p>
        </p:txBody>
      </p:sp>
      <p:sp>
        <p:nvSpPr>
          <p:cNvPr id="21521" name="Text Box 10"/>
          <p:cNvSpPr txBox="1">
            <a:spLocks noChangeArrowheads="1"/>
          </p:cNvSpPr>
          <p:nvPr/>
        </p:nvSpPr>
        <p:spPr bwMode="auto">
          <a:xfrm>
            <a:off x="2438400" y="6172200"/>
            <a:ext cx="262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diethylstilbestrol</a:t>
            </a:r>
          </a:p>
        </p:txBody>
      </p:sp>
      <p:sp>
        <p:nvSpPr>
          <p:cNvPr id="21522" name="Text Box 12"/>
          <p:cNvSpPr txBox="1">
            <a:spLocks noChangeArrowheads="1"/>
          </p:cNvSpPr>
          <p:nvPr/>
        </p:nvSpPr>
        <p:spPr bwMode="auto">
          <a:xfrm>
            <a:off x="2679700" y="55626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flutamide</a:t>
            </a:r>
          </a:p>
        </p:txBody>
      </p:sp>
      <p:sp>
        <p:nvSpPr>
          <p:cNvPr id="21523" name="Text Box 13"/>
          <p:cNvSpPr txBox="1">
            <a:spLocks noChangeArrowheads="1"/>
          </p:cNvSpPr>
          <p:nvPr/>
        </p:nvSpPr>
        <p:spPr bwMode="auto">
          <a:xfrm>
            <a:off x="4733925" y="556260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fulvestrant</a:t>
            </a:r>
          </a:p>
        </p:txBody>
      </p:sp>
      <p:sp>
        <p:nvSpPr>
          <p:cNvPr id="21524" name="Text Box 14"/>
          <p:cNvSpPr txBox="1">
            <a:spLocks noChangeArrowheads="1"/>
          </p:cNvSpPr>
          <p:nvPr/>
        </p:nvSpPr>
        <p:spPr bwMode="auto">
          <a:xfrm>
            <a:off x="7315200" y="61722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goserelin</a:t>
            </a:r>
          </a:p>
        </p:txBody>
      </p:sp>
      <p:sp>
        <p:nvSpPr>
          <p:cNvPr id="21525" name="Text Box 15"/>
          <p:cNvSpPr txBox="1">
            <a:spLocks noChangeArrowheads="1"/>
          </p:cNvSpPr>
          <p:nvPr/>
        </p:nvSpPr>
        <p:spPr bwMode="auto">
          <a:xfrm>
            <a:off x="982663" y="49530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histrelin</a:t>
            </a:r>
          </a:p>
        </p:txBody>
      </p:sp>
      <p:sp>
        <p:nvSpPr>
          <p:cNvPr id="21526" name="Text Box 21"/>
          <p:cNvSpPr txBox="1">
            <a:spLocks noChangeArrowheads="1"/>
          </p:cNvSpPr>
          <p:nvPr/>
        </p:nvSpPr>
        <p:spPr bwMode="auto">
          <a:xfrm>
            <a:off x="533400" y="6172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megace</a:t>
            </a:r>
          </a:p>
        </p:txBody>
      </p:sp>
      <p:sp>
        <p:nvSpPr>
          <p:cNvPr id="21527" name="Text Box 22"/>
          <p:cNvSpPr txBox="1">
            <a:spLocks noChangeArrowheads="1"/>
          </p:cNvSpPr>
          <p:nvPr/>
        </p:nvSpPr>
        <p:spPr bwMode="auto">
          <a:xfrm>
            <a:off x="5486400" y="6172200"/>
            <a:ext cx="157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nilandron</a:t>
            </a:r>
          </a:p>
        </p:txBody>
      </p:sp>
      <p:sp>
        <p:nvSpPr>
          <p:cNvPr id="21528" name="Text Box 27"/>
          <p:cNvSpPr txBox="1">
            <a:spLocks noChangeArrowheads="1"/>
          </p:cNvSpPr>
          <p:nvPr/>
        </p:nvSpPr>
        <p:spPr bwMode="auto">
          <a:xfrm>
            <a:off x="3892550" y="44196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Others</a:t>
            </a:r>
          </a:p>
        </p:txBody>
      </p:sp>
      <p:sp>
        <p:nvSpPr>
          <p:cNvPr id="21529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1530" name="Text Box 30"/>
          <p:cNvSpPr txBox="1">
            <a:spLocks noChangeArrowheads="1"/>
          </p:cNvSpPr>
          <p:nvPr/>
        </p:nvSpPr>
        <p:spPr bwMode="auto">
          <a:xfrm>
            <a:off x="1521220" y="82550"/>
            <a:ext cx="6287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Hormones &amp; hormone agonists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50900" y="954088"/>
            <a:ext cx="7454900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Removal of ovaries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®</a:t>
            </a:r>
            <a:r>
              <a:rPr lang="en-US" altLang="en-US" sz="2400">
                <a:latin typeface="Arial" panose="020B0604020202020204" pitchFamily="34" charset="0"/>
              </a:rPr>
              <a:t> tumor regression in women with breast cancer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8100" y="1981200"/>
            <a:ext cx="905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Mechanism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: Inhibition of the final step of estrogen synthesis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11300" y="2590800"/>
            <a:ext cx="61087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Breast tumors needs estrogen to grow.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can we block estrogen?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489075" y="5105400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testosterone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5899150" y="5105400"/>
            <a:ext cx="1241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estradiol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1778000" y="5816600"/>
            <a:ext cx="5432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Therefore,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aromatase inhibitors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could be specific anti-cancer agents</a:t>
            </a:r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720725" y="82550"/>
            <a:ext cx="7920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Aromatase inhibition for breast cancer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3657600" y="41148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aromatase</a:t>
            </a:r>
          </a:p>
        </p:txBody>
      </p:sp>
      <p:sp>
        <p:nvSpPr>
          <p:cNvPr id="22538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6</a:t>
            </a:r>
          </a:p>
        </p:txBody>
      </p:sp>
      <p:graphicFrame>
        <p:nvGraphicFramePr>
          <p:cNvPr id="15371" name="Object 16"/>
          <p:cNvGraphicFramePr>
            <a:graphicFrameLocks noChangeAspect="1"/>
          </p:cNvGraphicFramePr>
          <p:nvPr/>
        </p:nvGraphicFramePr>
        <p:xfrm>
          <a:off x="1339850" y="3733800"/>
          <a:ext cx="2039938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CS ChemDraw Drawing" r:id="rId4" imgW="1413891" imgH="914400" progId="ChemDraw.Document.6.0">
                  <p:embed/>
                </p:oleObj>
              </mc:Choice>
              <mc:Fallback>
                <p:oleObj name="CS ChemDraw Drawing" r:id="rId4" imgW="1413891" imgH="91440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33800"/>
                        <a:ext cx="2039938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3581400" y="4572000"/>
            <a:ext cx="1720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73" name="Object 19"/>
          <p:cNvGraphicFramePr>
            <a:graphicFrameLocks noChangeAspect="1"/>
          </p:cNvGraphicFramePr>
          <p:nvPr/>
        </p:nvGraphicFramePr>
        <p:xfrm>
          <a:off x="5378450" y="3733800"/>
          <a:ext cx="216535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CS ChemDraw Drawing" r:id="rId6" imgW="1502283" imgH="914400" progId="ChemDraw.Document.6.0">
                  <p:embed/>
                </p:oleObj>
              </mc:Choice>
              <mc:Fallback>
                <p:oleObj name="CS ChemDraw Drawing" r:id="rId6" imgW="1502283" imgH="914400" progId="ChemDraw.Document.6.0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3733800"/>
                        <a:ext cx="2165350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  <p:bldP spid="15366" grpId="0"/>
      <p:bldP spid="15367" grpId="0"/>
      <p:bldP spid="15369" grpId="0"/>
      <p:bldP spid="153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5" descr="c09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3150"/>
            <a:ext cx="60960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029"/>
          <p:cNvSpPr txBox="1">
            <a:spLocks noChangeArrowheads="1"/>
          </p:cNvSpPr>
          <p:nvPr/>
        </p:nvSpPr>
        <p:spPr bwMode="auto">
          <a:xfrm>
            <a:off x="7204075" y="1905000"/>
            <a:ext cx="159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anastrozole</a:t>
            </a:r>
          </a:p>
        </p:txBody>
      </p:sp>
      <p:sp>
        <p:nvSpPr>
          <p:cNvPr id="23556" name="Text Box 1031"/>
          <p:cNvSpPr txBox="1">
            <a:spLocks noChangeArrowheads="1"/>
          </p:cNvSpPr>
          <p:nvPr/>
        </p:nvSpPr>
        <p:spPr bwMode="auto">
          <a:xfrm>
            <a:off x="4894263" y="3295650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exemestane</a:t>
            </a:r>
          </a:p>
        </p:txBody>
      </p:sp>
      <p:sp>
        <p:nvSpPr>
          <p:cNvPr id="23557" name="Text Box 1033"/>
          <p:cNvSpPr txBox="1">
            <a:spLocks noChangeArrowheads="1"/>
          </p:cNvSpPr>
          <p:nvPr/>
        </p:nvSpPr>
        <p:spPr bwMode="auto">
          <a:xfrm>
            <a:off x="7388225" y="4191000"/>
            <a:ext cx="122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letrozole</a:t>
            </a:r>
          </a:p>
        </p:txBody>
      </p:sp>
      <p:sp>
        <p:nvSpPr>
          <p:cNvPr id="23558" name="Text Box 1036"/>
          <p:cNvSpPr txBox="1">
            <a:spLocks noChangeArrowheads="1"/>
          </p:cNvSpPr>
          <p:nvPr/>
        </p:nvSpPr>
        <p:spPr bwMode="auto">
          <a:xfrm>
            <a:off x="4943475" y="854075"/>
            <a:ext cx="1762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Aromatase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inhbitors </a:t>
            </a:r>
          </a:p>
        </p:txBody>
      </p:sp>
      <p:sp>
        <p:nvSpPr>
          <p:cNvPr id="23559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036638" y="82550"/>
            <a:ext cx="729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Blocking estrogen for breast cancer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graphicFrame>
        <p:nvGraphicFramePr>
          <p:cNvPr id="23561" name="Object 17"/>
          <p:cNvGraphicFramePr>
            <a:graphicFrameLocks noChangeAspect="1"/>
          </p:cNvGraphicFramePr>
          <p:nvPr/>
        </p:nvGraphicFramePr>
        <p:xfrm>
          <a:off x="85725" y="3787775"/>
          <a:ext cx="24511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CS ChemDraw Drawing" r:id="rId4" imgW="1788795" imgH="1247648" progId="ChemDraw.Document.6.0">
                  <p:embed/>
                </p:oleObj>
              </mc:Choice>
              <mc:Fallback>
                <p:oleObj name="CS ChemDraw Drawing" r:id="rId4" imgW="1788795" imgH="1247648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3787775"/>
                        <a:ext cx="24511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xt Box 1033"/>
          <p:cNvSpPr txBox="1">
            <a:spLocks noChangeArrowheads="1"/>
          </p:cNvSpPr>
          <p:nvPr/>
        </p:nvSpPr>
        <p:spPr bwMode="auto">
          <a:xfrm>
            <a:off x="2381250" y="41529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</a:t>
            </a:r>
          </a:p>
        </p:txBody>
      </p:sp>
      <p:graphicFrame>
        <p:nvGraphicFramePr>
          <p:cNvPr id="23563" name="Object 19"/>
          <p:cNvGraphicFramePr>
            <a:graphicFrameLocks noChangeAspect="1"/>
          </p:cNvGraphicFramePr>
          <p:nvPr/>
        </p:nvGraphicFramePr>
        <p:xfrm>
          <a:off x="6777038" y="2819400"/>
          <a:ext cx="2290762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CS ChemDraw Drawing" r:id="rId6" imgW="1717167" imgH="1054202" progId="ChemDraw.Document.6.0">
                  <p:embed/>
                </p:oleObj>
              </mc:Choice>
              <mc:Fallback>
                <p:oleObj name="CS ChemDraw Drawing" r:id="rId6" imgW="1717167" imgH="1054202" progId="ChemDraw.Document.6.0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2819400"/>
                        <a:ext cx="2290762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20"/>
          <p:cNvGraphicFramePr>
            <a:graphicFrameLocks noChangeAspect="1"/>
          </p:cNvGraphicFramePr>
          <p:nvPr/>
        </p:nvGraphicFramePr>
        <p:xfrm>
          <a:off x="7010400" y="533400"/>
          <a:ext cx="1773238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CS ChemDraw Drawing" r:id="rId8" imgW="1328547" imgH="1000963" progId="ChemDraw.Document.6.0">
                  <p:embed/>
                </p:oleObj>
              </mc:Choice>
              <mc:Fallback>
                <p:oleObj name="CS ChemDraw Drawing" r:id="rId8" imgW="1328547" imgH="1000963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33400"/>
                        <a:ext cx="1773238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21"/>
          <p:cNvGraphicFramePr>
            <a:graphicFrameLocks noChangeAspect="1"/>
          </p:cNvGraphicFramePr>
          <p:nvPr/>
        </p:nvGraphicFramePr>
        <p:xfrm>
          <a:off x="4800600" y="1905000"/>
          <a:ext cx="17780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CS ChemDraw Drawing" r:id="rId10" imgW="1331595" imgH="1045261" progId="ChemDraw.Document.6.0">
                  <p:embed/>
                </p:oleObj>
              </mc:Choice>
              <mc:Fallback>
                <p:oleObj name="CS ChemDraw Drawing" r:id="rId10" imgW="1331595" imgH="1045261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05000"/>
                        <a:ext cx="1778000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7"/>
          <p:cNvSpPr txBox="1">
            <a:spLocks noChangeArrowheads="1"/>
          </p:cNvSpPr>
          <p:nvPr/>
        </p:nvSpPr>
        <p:spPr bwMode="auto">
          <a:xfrm>
            <a:off x="804863" y="854075"/>
            <a:ext cx="7542212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Leukemia cells cannot synthesize asparagine.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they are deprived of this amino acid, they will die</a:t>
            </a:r>
          </a:p>
        </p:txBody>
      </p:sp>
      <p:sp>
        <p:nvSpPr>
          <p:cNvPr id="24579" name="Text Box 1030"/>
          <p:cNvSpPr txBox="1">
            <a:spLocks noChangeArrowheads="1"/>
          </p:cNvSpPr>
          <p:nvPr/>
        </p:nvSpPr>
        <p:spPr bwMode="auto">
          <a:xfrm>
            <a:off x="1506538" y="1971675"/>
            <a:ext cx="6194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Administration of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L-asparginase</a:t>
            </a:r>
            <a:r>
              <a:rPr lang="en-US" altLang="en-US" sz="2400">
                <a:latin typeface="Arial" panose="020B0604020202020204" pitchFamily="34" charset="0"/>
              </a:rPr>
              <a:t> deprives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leukemia cells of asparagine:</a:t>
            </a:r>
          </a:p>
        </p:txBody>
      </p:sp>
      <p:sp>
        <p:nvSpPr>
          <p:cNvPr id="24580" name="Text Box 1031"/>
          <p:cNvSpPr txBox="1">
            <a:spLocks noChangeArrowheads="1"/>
          </p:cNvSpPr>
          <p:nvPr/>
        </p:nvSpPr>
        <p:spPr bwMode="auto">
          <a:xfrm>
            <a:off x="1895475" y="47625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Asn</a:t>
            </a:r>
          </a:p>
        </p:txBody>
      </p:sp>
      <p:sp>
        <p:nvSpPr>
          <p:cNvPr id="24581" name="Text Box 1032"/>
          <p:cNvSpPr txBox="1">
            <a:spLocks noChangeArrowheads="1"/>
          </p:cNvSpPr>
          <p:nvPr/>
        </p:nvSpPr>
        <p:spPr bwMode="auto">
          <a:xfrm>
            <a:off x="6256338" y="4762500"/>
            <a:ext cx="76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Asp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57225" y="82550"/>
            <a:ext cx="791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L-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asparaginase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for leukemia treatment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603625" y="3644900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L-asparaginase</a:t>
            </a:r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3640138" y="41021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4585" name="Object 12"/>
          <p:cNvGraphicFramePr>
            <a:graphicFrameLocks noChangeAspect="1"/>
          </p:cNvGraphicFramePr>
          <p:nvPr/>
        </p:nvGraphicFramePr>
        <p:xfrm>
          <a:off x="1562100" y="3340100"/>
          <a:ext cx="1770063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CS ChemDraw Drawing" r:id="rId4" imgW="895731" imgH="711200" progId="ChemDraw.Document.6.0">
                  <p:embed/>
                </p:oleObj>
              </mc:Choice>
              <mc:Fallback>
                <p:oleObj name="CS ChemDraw Drawing" r:id="rId4" imgW="895731" imgH="71120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0100"/>
                        <a:ext cx="1770063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3"/>
          <p:cNvGraphicFramePr>
            <a:graphicFrameLocks noChangeAspect="1"/>
          </p:cNvGraphicFramePr>
          <p:nvPr/>
        </p:nvGraphicFramePr>
        <p:xfrm>
          <a:off x="5905500" y="3441700"/>
          <a:ext cx="16764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CS ChemDraw Drawing" r:id="rId6" imgW="846963" imgH="711200" progId="ChemDraw.Document.6.0">
                  <p:embed/>
                </p:oleObj>
              </mc:Choice>
              <mc:Fallback>
                <p:oleObj name="CS ChemDraw Drawing" r:id="rId6" imgW="846963" imgH="711200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441700"/>
                        <a:ext cx="16764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746250" y="1905000"/>
            <a:ext cx="567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an excellent review on targeted therapies, see: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Papadopoulos et al., </a:t>
            </a:r>
            <a:r>
              <a:rPr lang="en-US" altLang="en-US" sz="1800" b="0" i="1">
                <a:latin typeface="Arial" panose="020B0604020202020204" pitchFamily="34" charset="0"/>
              </a:rPr>
              <a:t>Nat. Biotechnol.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 b="0" i="1">
                <a:latin typeface="Arial" panose="020B0604020202020204" pitchFamily="34" charset="0"/>
              </a:rPr>
              <a:t>24</a:t>
            </a:r>
            <a:r>
              <a:rPr lang="en-US" altLang="en-US" sz="1800" b="0">
                <a:latin typeface="Arial" panose="020B0604020202020204" pitchFamily="34" charset="0"/>
              </a:rPr>
              <a:t>, 985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334963" y="107950"/>
            <a:ext cx="8513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Cellular targets and personalized medicine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26628" name="Text Box 1036"/>
          <p:cNvSpPr txBox="1">
            <a:spLocks noChangeArrowheads="1"/>
          </p:cNvSpPr>
          <p:nvPr/>
        </p:nvSpPr>
        <p:spPr bwMode="auto">
          <a:xfrm>
            <a:off x="314325" y="854075"/>
            <a:ext cx="8547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Possible personalized targets: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translocations, specific mutations, elevated protein levels</a:t>
            </a:r>
          </a:p>
        </p:txBody>
      </p:sp>
      <p:sp>
        <p:nvSpPr>
          <p:cNvPr id="18437" name="Rectangle 1040"/>
          <p:cNvSpPr>
            <a:spLocks noChangeArrowheads="1"/>
          </p:cNvSpPr>
          <p:nvPr/>
        </p:nvSpPr>
        <p:spPr bwMode="auto">
          <a:xfrm>
            <a:off x="508000" y="3022600"/>
            <a:ext cx="3886200" cy="14874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8" name="Rectangle 1039"/>
          <p:cNvSpPr>
            <a:spLocks noChangeArrowheads="1"/>
          </p:cNvSpPr>
          <p:nvPr/>
        </p:nvSpPr>
        <p:spPr bwMode="auto">
          <a:xfrm>
            <a:off x="4762500" y="2932113"/>
            <a:ext cx="3962400" cy="29479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9" name="Rectangle 1038"/>
          <p:cNvSpPr>
            <a:spLocks noChangeArrowheads="1"/>
          </p:cNvSpPr>
          <p:nvPr/>
        </p:nvSpPr>
        <p:spPr bwMode="auto">
          <a:xfrm>
            <a:off x="889000" y="4660900"/>
            <a:ext cx="3048000" cy="19065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40" name="Text Box 1027"/>
          <p:cNvSpPr txBox="1">
            <a:spLocks noChangeArrowheads="1"/>
          </p:cNvSpPr>
          <p:nvPr/>
        </p:nvSpPr>
        <p:spPr bwMode="auto">
          <a:xfrm>
            <a:off x="1169988" y="4776788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Anti-angiogenic</a:t>
            </a:r>
          </a:p>
        </p:txBody>
      </p:sp>
      <p:sp>
        <p:nvSpPr>
          <p:cNvPr id="18441" name="Text Box 1028"/>
          <p:cNvSpPr txBox="1">
            <a:spLocks noChangeArrowheads="1"/>
          </p:cNvSpPr>
          <p:nvPr/>
        </p:nvSpPr>
        <p:spPr bwMode="auto">
          <a:xfrm>
            <a:off x="1651000" y="5384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Avastin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18442" name="Text Box 1029"/>
          <p:cNvSpPr txBox="1">
            <a:spLocks noChangeArrowheads="1"/>
          </p:cNvSpPr>
          <p:nvPr/>
        </p:nvSpPr>
        <p:spPr bwMode="auto">
          <a:xfrm>
            <a:off x="5110163" y="3657600"/>
            <a:ext cx="326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Erbitux (cetuximab)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18443" name="Text Box 1030"/>
          <p:cNvSpPr txBox="1">
            <a:spLocks noChangeArrowheads="1"/>
          </p:cNvSpPr>
          <p:nvPr/>
        </p:nvSpPr>
        <p:spPr bwMode="auto">
          <a:xfrm>
            <a:off x="5511800" y="3048000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EGFR inhibition</a:t>
            </a:r>
          </a:p>
        </p:txBody>
      </p:sp>
      <p:sp>
        <p:nvSpPr>
          <p:cNvPr id="18444" name="Text Box 1031"/>
          <p:cNvSpPr txBox="1">
            <a:spLocks noChangeArrowheads="1"/>
          </p:cNvSpPr>
          <p:nvPr/>
        </p:nvSpPr>
        <p:spPr bwMode="auto">
          <a:xfrm>
            <a:off x="5330825" y="41910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Tarceva (erlotinib)</a:t>
            </a:r>
          </a:p>
        </p:txBody>
      </p:sp>
      <p:sp>
        <p:nvSpPr>
          <p:cNvPr id="18445" name="Text Box 1032"/>
          <p:cNvSpPr txBox="1">
            <a:spLocks noChangeArrowheads="1"/>
          </p:cNvSpPr>
          <p:nvPr/>
        </p:nvSpPr>
        <p:spPr bwMode="auto">
          <a:xfrm>
            <a:off x="5475288" y="4724400"/>
            <a:ext cx="253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Iressa (gefitinib)</a:t>
            </a:r>
          </a:p>
        </p:txBody>
      </p:sp>
      <p:sp>
        <p:nvSpPr>
          <p:cNvPr id="18446" name="Text Box 1033"/>
          <p:cNvSpPr txBox="1">
            <a:spLocks noChangeArrowheads="1"/>
          </p:cNvSpPr>
          <p:nvPr/>
        </p:nvSpPr>
        <p:spPr bwMode="auto">
          <a:xfrm>
            <a:off x="1082675" y="313531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Bcr-Abl inhibition</a:t>
            </a:r>
          </a:p>
        </p:txBody>
      </p:sp>
      <p:sp>
        <p:nvSpPr>
          <p:cNvPr id="18447" name="Text Box 1034"/>
          <p:cNvSpPr txBox="1">
            <a:spLocks noChangeArrowheads="1"/>
          </p:cNvSpPr>
          <p:nvPr/>
        </p:nvSpPr>
        <p:spPr bwMode="auto">
          <a:xfrm>
            <a:off x="1046163" y="3733800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Gleevec (imatinib)</a:t>
            </a:r>
          </a:p>
        </p:txBody>
      </p:sp>
      <p:sp>
        <p:nvSpPr>
          <p:cNvPr id="18448" name="Text Box 1036"/>
          <p:cNvSpPr txBox="1">
            <a:spLocks noChangeArrowheads="1"/>
          </p:cNvSpPr>
          <p:nvPr/>
        </p:nvSpPr>
        <p:spPr bwMode="auto">
          <a:xfrm>
            <a:off x="4779963" y="5257800"/>
            <a:ext cx="392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Herceptin (trastuzumab)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18449" name="Text Box 1037"/>
          <p:cNvSpPr txBox="1">
            <a:spLocks noChangeArrowheads="1"/>
          </p:cNvSpPr>
          <p:nvPr/>
        </p:nvSpPr>
        <p:spPr bwMode="auto">
          <a:xfrm>
            <a:off x="1423988" y="5943600"/>
            <a:ext cx="197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Thalidomide</a:t>
            </a:r>
          </a:p>
        </p:txBody>
      </p:sp>
      <p:sp>
        <p:nvSpPr>
          <p:cNvPr id="18450" name="Text Box 1041"/>
          <p:cNvSpPr txBox="1">
            <a:spLocks noChangeArrowheads="1"/>
          </p:cNvSpPr>
          <p:nvPr/>
        </p:nvSpPr>
        <p:spPr bwMode="auto">
          <a:xfrm>
            <a:off x="5761038" y="6121400"/>
            <a:ext cx="2036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BC9A05"/>
                </a:solidFill>
                <a:latin typeface="Arial" panose="020B0604020202020204" pitchFamily="34" charset="0"/>
              </a:rPr>
              <a:t>** = 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antibody</a:t>
            </a:r>
            <a:endParaRPr lang="en-US" altLang="en-US" sz="2400" i="1">
              <a:solidFill>
                <a:srgbClr val="BC9A05"/>
              </a:solidFill>
              <a:latin typeface="Arial" panose="020B0604020202020204" pitchFamily="34" charset="0"/>
            </a:endParaRPr>
          </a:p>
        </p:txBody>
      </p:sp>
      <p:sp>
        <p:nvSpPr>
          <p:cNvPr id="18451" name="Line 24"/>
          <p:cNvSpPr>
            <a:spLocks noChangeShapeType="1"/>
          </p:cNvSpPr>
          <p:nvPr/>
        </p:nvSpPr>
        <p:spPr bwMode="auto">
          <a:xfrm>
            <a:off x="228600" y="2743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8505825" y="-365125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  <p:bldP spid="18450" grpId="0"/>
      <p:bldP spid="184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500063" y="1684338"/>
            <a:ext cx="81438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Goal: Move away from general cytotoxins, towards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examination of exact molecular defects in cancer cells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06400" y="2613025"/>
            <a:ext cx="841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Gleevec: approved for Chronic Myeloid Leukemia (CML)	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4724400" y="4225925"/>
            <a:ext cx="3048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4559300" y="4965700"/>
            <a:ext cx="4279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“Philadelphia chromosome”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(discovered at institutions in that city)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has Bcr-Abl fusion protein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304800" y="8001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993300"/>
                </a:solidFill>
                <a:latin typeface="Arial" panose="020B0604020202020204" pitchFamily="34" charset="0"/>
              </a:rPr>
              <a:t>Translocation</a:t>
            </a:r>
            <a:r>
              <a:rPr lang="en-US" altLang="en-US" sz="2400">
                <a:solidFill>
                  <a:srgbClr val="993300"/>
                </a:solidFill>
                <a:latin typeface="Arial" panose="020B0604020202020204" pitchFamily="34" charset="0"/>
              </a:rPr>
              <a:t>: abnormality caused by rearrangement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00"/>
                </a:solidFill>
                <a:latin typeface="Arial" panose="020B0604020202020204" pitchFamily="34" charset="0"/>
              </a:rPr>
              <a:t>of parts between nonhomologous chromosomes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1074738" y="107950"/>
            <a:ext cx="7064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00CC"/>
                </a:solidFill>
                <a:latin typeface="Arial Bold" charset="0"/>
              </a:rPr>
              <a:t>Targeted therapies: translocations</a:t>
            </a:r>
          </a:p>
        </p:txBody>
      </p:sp>
      <p:graphicFrame>
        <p:nvGraphicFramePr>
          <p:cNvPr id="19464" name="Object 13"/>
          <p:cNvGraphicFramePr>
            <a:graphicFrameLocks noChangeAspect="1"/>
          </p:cNvGraphicFramePr>
          <p:nvPr/>
        </p:nvGraphicFramePr>
        <p:xfrm>
          <a:off x="5562600" y="3048000"/>
          <a:ext cx="22764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CS ChemDraw Drawing" r:id="rId4" imgW="1797939" imgH="1422806" progId="ChemDraw.Document.6.0">
                  <p:embed/>
                </p:oleObj>
              </mc:Choice>
              <mc:Fallback>
                <p:oleObj name="CS ChemDraw Drawing" r:id="rId4" imgW="1797939" imgH="1422806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48000"/>
                        <a:ext cx="22764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4806950" y="6096000"/>
            <a:ext cx="382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BCR = breakpoint cluster region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Abl = tyrosine kinase (“Abelson”)</a:t>
            </a:r>
          </a:p>
        </p:txBody>
      </p:sp>
      <p:pic>
        <p:nvPicPr>
          <p:cNvPr id="19466" name="Picture 15" descr="BCR-ABL-protein-c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152775"/>
            <a:ext cx="41322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  <p:bldP spid="19461" grpId="0"/>
      <p:bldP spid="19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8426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609333" y="107950"/>
            <a:ext cx="79015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9900CC"/>
                </a:solidFill>
                <a:latin typeface="Arial Bold" charset="0"/>
              </a:rPr>
              <a:t>Bcr-Abl</a:t>
            </a:r>
            <a:r>
              <a:rPr lang="en-US" altLang="en-US" dirty="0">
                <a:solidFill>
                  <a:srgbClr val="9900CC"/>
                </a:solidFill>
                <a:latin typeface="Arial Bold" charset="0"/>
              </a:rPr>
              <a:t> fusion leads to aberrant growth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438150" y="1855788"/>
            <a:ext cx="834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Cytotoxins</a:t>
            </a:r>
            <a:r>
              <a:rPr lang="en-US" altLang="en-US" sz="2400" dirty="0">
                <a:latin typeface="Arial" panose="020B0604020202020204" pitchFamily="34" charset="0"/>
              </a:rPr>
              <a:t> have </a:t>
            </a:r>
            <a:r>
              <a:rPr lang="en-US" altLang="en-US" sz="2400" i="1" dirty="0">
                <a:latin typeface="Arial" panose="020B0604020202020204" pitchFamily="34" charset="0"/>
              </a:rPr>
              <a:t>dose-limiting toxicity</a:t>
            </a:r>
            <a:r>
              <a:rPr lang="en-US" altLang="en-US" sz="2400" dirty="0">
                <a:latin typeface="Arial" panose="020B0604020202020204" pitchFamily="34" charset="0"/>
              </a:rPr>
              <a:t> on normal cells that also rapidly divide, such as intestinal cells and bone marrow (also skin, hair, etc.)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533525" y="4411663"/>
            <a:ext cx="608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“Personalized” (targeted)</a:t>
            </a:r>
            <a:r>
              <a:rPr lang="en-US" altLang="en-US" sz="2400">
                <a:latin typeface="Arial" panose="020B0604020202020204" pitchFamily="34" charset="0"/>
              </a:rPr>
              <a:t> therapies: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Drugs that hit a cancer-specific target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943100" y="6172200"/>
            <a:ext cx="52959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Small-molecule</a:t>
            </a:r>
            <a:r>
              <a:rPr lang="en-US" altLang="en-US" sz="2400">
                <a:latin typeface="Arial" panose="020B0604020202020204" pitchFamily="34" charset="0"/>
              </a:rPr>
              <a:t> versus 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biological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571625" y="3241675"/>
            <a:ext cx="619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Should be considered “anti-proliferative”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rather than “anti-cancer”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2251075" y="58738"/>
            <a:ext cx="4683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Anti-cancer agents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15925" y="838200"/>
            <a:ext cx="8286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“Cytotoxins”:</a:t>
            </a:r>
            <a:r>
              <a:rPr lang="en-US" altLang="en-US" sz="2400">
                <a:latin typeface="Arial" panose="020B0604020202020204" pitchFamily="34" charset="0"/>
              </a:rPr>
              <a:t> kill rapidly dividing cells (slightly) better than other cells</a:t>
            </a:r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228600" y="4267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>
            <a:off x="228600" y="5867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460375" y="5334000"/>
            <a:ext cx="824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9900"/>
                </a:solidFill>
                <a:latin typeface="Arial" panose="020B0604020202020204" pitchFamily="34" charset="0"/>
              </a:rPr>
              <a:t>http://</a:t>
            </a:r>
            <a:r>
              <a:rPr lang="en-US" altLang="en-US" sz="1800" b="0" dirty="0" err="1">
                <a:solidFill>
                  <a:srgbClr val="009900"/>
                </a:solidFill>
                <a:latin typeface="Arial" panose="020B0604020202020204" pitchFamily="34" charset="0"/>
              </a:rPr>
              <a:t>www.whitehouse.gov</a:t>
            </a:r>
            <a:r>
              <a:rPr lang="en-US" altLang="en-US" sz="1800" b="0" dirty="0">
                <a:solidFill>
                  <a:srgbClr val="009900"/>
                </a:solidFill>
                <a:latin typeface="Arial" panose="020B0604020202020204" pitchFamily="34" charset="0"/>
              </a:rPr>
              <a:t>/files/documents/</a:t>
            </a:r>
            <a:r>
              <a:rPr lang="en-US" altLang="en-US" sz="1800" b="0" dirty="0" err="1">
                <a:solidFill>
                  <a:srgbClr val="009900"/>
                </a:solidFill>
                <a:latin typeface="Arial" panose="020B0604020202020204" pitchFamily="34" charset="0"/>
              </a:rPr>
              <a:t>ostp</a:t>
            </a:r>
            <a:r>
              <a:rPr lang="en-US" altLang="en-US" sz="1800" b="0" dirty="0">
                <a:solidFill>
                  <a:srgbClr val="009900"/>
                </a:solidFill>
                <a:latin typeface="Arial" panose="020B0604020202020204" pitchFamily="34" charset="0"/>
              </a:rPr>
              <a:t>/PCAST/pcast_report_v2.pdf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animBg="1"/>
      <p:bldP spid="3080" grpId="0" animBg="1"/>
      <p:bldP spid="30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038350" y="107950"/>
            <a:ext cx="5064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9900CC"/>
                </a:solidFill>
                <a:latin typeface="Arial Bold" charset="0"/>
              </a:rPr>
              <a:t>Gleevec’s</a:t>
            </a:r>
            <a:r>
              <a:rPr lang="en-US" altLang="en-US" dirty="0">
                <a:solidFill>
                  <a:srgbClr val="9900CC"/>
                </a:solidFill>
                <a:latin typeface="Arial Bold" charset="0"/>
              </a:rPr>
              <a:t> mode of action</a:t>
            </a:r>
          </a:p>
        </p:txBody>
      </p:sp>
      <p:pic>
        <p:nvPicPr>
          <p:cNvPr id="31747" name="Picture 4" descr="Gleevec mode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38200"/>
            <a:ext cx="5041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~85% of CML patients have bcr-abl translocation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(so, is this truly “personalized”?)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48768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•	Gleevec is a “dirty” kinase inhibitor; knocks down alternate signaling pathways that can be activated in relapse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(this is a good thing for treating cancer)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11150" y="742950"/>
            <a:ext cx="851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3300"/>
                </a:solidFill>
                <a:latin typeface="Arial" panose="020B0604020202020204" pitchFamily="34" charset="0"/>
              </a:rPr>
              <a:t>Angiogenesis is important for metastasis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158875" y="1258888"/>
            <a:ext cx="6831013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Angiogenesis is rare in normal adult cells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\</a:t>
            </a:r>
            <a:r>
              <a:rPr lang="en-US" altLang="en-US" sz="2400">
                <a:latin typeface="Arial" panose="020B0604020202020204" pitchFamily="34" charset="0"/>
              </a:rPr>
              <a:t> potential for selectivity against cancer cells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84175" y="2389188"/>
            <a:ext cx="8388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9900"/>
                </a:solidFill>
                <a:latin typeface="Arial" panose="020B0604020202020204" pitchFamily="34" charset="0"/>
              </a:rPr>
              <a:t>Strategy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: block VEGF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Avastin is an antibody that binds to VEGF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15938" y="3521075"/>
            <a:ext cx="8113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9900"/>
                </a:solidFill>
                <a:latin typeface="Arial" panose="020B0604020202020204" pitchFamily="34" charset="0"/>
              </a:rPr>
              <a:t>Strategy</a:t>
            </a: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: administer anti-angiogenic compounds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Thalidomide</a:t>
            </a:r>
            <a:r>
              <a:rPr lang="en-US" altLang="en-US" sz="2400">
                <a:latin typeface="Arial" panose="020B0604020202020204" pitchFamily="34" charset="0"/>
              </a:rPr>
              <a:t> potently inhibits new blood vessel growth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76200" y="5895975"/>
            <a:ext cx="41211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FDA-approved in 2006 for multiple myeloma, in combination with dexamethasone (glucocorticoid steroid)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957263" y="107950"/>
            <a:ext cx="730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9900"/>
                </a:solidFill>
                <a:latin typeface="Arial Bold" charset="0"/>
              </a:rPr>
              <a:t>Targeted therapies: anti-</a:t>
            </a:r>
            <a:r>
              <a:rPr lang="en-US" altLang="en-US" dirty="0" err="1">
                <a:solidFill>
                  <a:srgbClr val="FF9900"/>
                </a:solidFill>
                <a:latin typeface="Arial Bold" charset="0"/>
              </a:rPr>
              <a:t>angiogenic</a:t>
            </a:r>
            <a:endParaRPr lang="en-US" altLang="en-US" dirty="0">
              <a:solidFill>
                <a:srgbClr val="FF9900"/>
              </a:solidFill>
              <a:latin typeface="Arial Bold" charset="0"/>
            </a:endParaRPr>
          </a:p>
        </p:txBody>
      </p:sp>
      <p:graphicFrame>
        <p:nvGraphicFramePr>
          <p:cNvPr id="22536" name="Object 10"/>
          <p:cNvGraphicFramePr>
            <a:graphicFrameLocks noChangeAspect="1"/>
          </p:cNvGraphicFramePr>
          <p:nvPr/>
        </p:nvGraphicFramePr>
        <p:xfrm>
          <a:off x="958850" y="4497388"/>
          <a:ext cx="23955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CS ChemDraw Drawing" r:id="rId4" imgW="1515999" imgH="779882" progId="ChemDraw.Document.6.0">
                  <p:embed/>
                </p:oleObj>
              </mc:Choice>
              <mc:Fallback>
                <p:oleObj name="CS ChemDraw Drawing" r:id="rId4" imgW="1515999" imgH="779882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497388"/>
                        <a:ext cx="239553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4197350" y="4630738"/>
            <a:ext cx="4635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•	Many mechanisms for thalidomide action have been proposed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•	Thalidomide causes birth defects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•	Thalidomide racemizes in vivo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•	The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enantiomer is teratogenic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14400" y="877888"/>
            <a:ext cx="7410450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Epidermal Growth Factor Receptor (EGFR)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is the </a:t>
            </a:r>
            <a:r>
              <a:rPr lang="en-US" altLang="en-US" sz="2400" i="1">
                <a:latin typeface="Arial" panose="020B0604020202020204" pitchFamily="34" charset="0"/>
              </a:rPr>
              <a:t>receptor </a:t>
            </a:r>
            <a:r>
              <a:rPr lang="en-US" altLang="en-US" sz="2400">
                <a:latin typeface="Arial" panose="020B0604020202020204" pitchFamily="34" charset="0"/>
              </a:rPr>
              <a:t>for Epidermal Growth Factor (EGF)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153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There are 4 such receptors, all closely related tyrosine kinases: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	• EGFR (HER1)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	• HER2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• HER3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	• HER4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831850" y="1828800"/>
            <a:ext cx="755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Upon binding EGF, EGFR initiates cell proliferation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946150" y="107950"/>
            <a:ext cx="732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Bold" charset="0"/>
              </a:rPr>
              <a:t>Targeted therapies: EGFR inhibition</a:t>
            </a:r>
          </a:p>
        </p:txBody>
      </p:sp>
      <p:pic>
        <p:nvPicPr>
          <p:cNvPr id="23558" name="Picture 1027" descr="c04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5562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30" descr="c04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6306"/>
            <a:ext cx="42672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1031"/>
          <p:cNvSpPr txBox="1">
            <a:spLocks noChangeArrowheads="1"/>
          </p:cNvSpPr>
          <p:nvPr/>
        </p:nvSpPr>
        <p:spPr bwMode="auto">
          <a:xfrm>
            <a:off x="4648200" y="1562894"/>
            <a:ext cx="44100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Mutations in EGFR lead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its overexpression and/or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overactivation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...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Unrestricted growth = cancer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946150" y="107950"/>
            <a:ext cx="732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Bold" charset="0"/>
              </a:rPr>
              <a:t>Targeted therapies: EGFR inhibition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854200" y="6273800"/>
            <a:ext cx="545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Papadopoulos et al., </a:t>
            </a:r>
            <a:r>
              <a:rPr lang="en-US" altLang="en-US" sz="1800" b="0" i="1">
                <a:latin typeface="Arial" panose="020B0604020202020204" pitchFamily="34" charset="0"/>
              </a:rPr>
              <a:t>Nat. Biotechnol.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 b="0" i="1">
                <a:latin typeface="Arial" panose="020B0604020202020204" pitchFamily="34" charset="0"/>
              </a:rPr>
              <a:t>24</a:t>
            </a:r>
            <a:r>
              <a:rPr lang="en-US" altLang="en-US" sz="1800" b="0">
                <a:latin typeface="Arial" panose="020B0604020202020204" pitchFamily="34" charset="0"/>
              </a:rPr>
              <a:t>, 985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9"/>
          <p:cNvGrpSpPr>
            <a:grpSpLocks/>
          </p:cNvGrpSpPr>
          <p:nvPr/>
        </p:nvGrpSpPr>
        <p:grpSpPr bwMode="auto">
          <a:xfrm>
            <a:off x="1063625" y="652463"/>
            <a:ext cx="7013575" cy="5556250"/>
            <a:chOff x="670" y="411"/>
            <a:chExt cx="4418" cy="3500"/>
          </a:xfrm>
        </p:grpSpPr>
        <p:pic>
          <p:nvPicPr>
            <p:cNvPr id="3789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411"/>
              <a:ext cx="4418" cy="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Rectangle 7"/>
            <p:cNvSpPr>
              <a:spLocks noChangeArrowheads="1"/>
            </p:cNvSpPr>
            <p:nvPr/>
          </p:nvSpPr>
          <p:spPr bwMode="auto">
            <a:xfrm>
              <a:off x="670" y="411"/>
              <a:ext cx="146" cy="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7895" name="Rectangle 8"/>
            <p:cNvSpPr>
              <a:spLocks noChangeArrowheads="1"/>
            </p:cNvSpPr>
            <p:nvPr/>
          </p:nvSpPr>
          <p:spPr bwMode="auto">
            <a:xfrm>
              <a:off x="4944" y="3504"/>
              <a:ext cx="144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7891" name="Text Box 10"/>
          <p:cNvSpPr txBox="1">
            <a:spLocks noChangeArrowheads="1"/>
          </p:cNvSpPr>
          <p:nvPr/>
        </p:nvSpPr>
        <p:spPr bwMode="auto">
          <a:xfrm>
            <a:off x="946150" y="107950"/>
            <a:ext cx="732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Bold" charset="0"/>
              </a:rPr>
              <a:t>Targeted therapies: EGFR inhibition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854200" y="6273800"/>
            <a:ext cx="545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Papadopoulos et al., </a:t>
            </a:r>
            <a:r>
              <a:rPr lang="en-US" altLang="en-US" sz="1800" b="0" i="1">
                <a:latin typeface="Arial" panose="020B0604020202020204" pitchFamily="34" charset="0"/>
              </a:rPr>
              <a:t>Nat. Biotechnol. </a:t>
            </a:r>
            <a:r>
              <a:rPr lang="en-US" altLang="en-US" sz="1800">
                <a:latin typeface="Arial" panose="020B0604020202020204" pitchFamily="34" charset="0"/>
              </a:rPr>
              <a:t>2006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 b="0" i="1">
                <a:latin typeface="Arial" panose="020B0604020202020204" pitchFamily="34" charset="0"/>
              </a:rPr>
              <a:t>24</a:t>
            </a:r>
            <a:r>
              <a:rPr lang="en-US" altLang="en-US" sz="1800" b="0">
                <a:latin typeface="Arial" panose="020B0604020202020204" pitchFamily="34" charset="0"/>
              </a:rPr>
              <a:t>, 985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2590800" y="6273800"/>
            <a:ext cx="398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Hudis, </a:t>
            </a:r>
            <a:r>
              <a:rPr lang="en-US" altLang="en-US" sz="1800" b="0" i="1">
                <a:latin typeface="Arial" panose="020B0604020202020204" pitchFamily="34" charset="0"/>
              </a:rPr>
              <a:t>N. Engl. J. Med. </a:t>
            </a:r>
            <a:r>
              <a:rPr lang="en-US" altLang="en-US" sz="1800">
                <a:latin typeface="Arial" panose="020B0604020202020204" pitchFamily="34" charset="0"/>
              </a:rPr>
              <a:t>2007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 b="0" i="1">
                <a:latin typeface="Arial" panose="020B0604020202020204" pitchFamily="34" charset="0"/>
              </a:rPr>
              <a:t>357</a:t>
            </a:r>
            <a:r>
              <a:rPr lang="en-US" altLang="en-US" sz="1800" b="0">
                <a:latin typeface="Arial" panose="020B0604020202020204" pitchFamily="34" charset="0"/>
              </a:rPr>
              <a:t>, 39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542925" y="107950"/>
            <a:ext cx="809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9900"/>
                </a:solidFill>
                <a:latin typeface="Arial Bold" charset="0"/>
              </a:rPr>
              <a:t>Herceptin as a personalized therapeutic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81025" y="809625"/>
            <a:ext cx="7978775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Trastuzumab</a:t>
            </a:r>
            <a:r>
              <a:rPr lang="en-US" altLang="en-US" sz="2400" dirty="0">
                <a:latin typeface="Arial" panose="020B0604020202020204" pitchFamily="34" charset="0"/>
              </a:rPr>
              <a:t> (Herceptin) is a humanized monoclonal antibody used to treat Her2-positive breast cancers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1768475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•	Assays used for direct detection of Her2 overexpression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	(e.g., fluorescence in situ hybridization = FISH)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•	Her2 overexpression in 20–30% of invasive carcinomas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  <a:latin typeface="Arial" panose="020B0604020202020204" pitchFamily="34" charset="0"/>
              </a:rPr>
              <a:t>•	Subset of responsive patients are identified before treatment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81025" y="3559175"/>
            <a:ext cx="7978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At least five different mechanisms of action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for Herceptin have been proposed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04800" y="4495800"/>
            <a:ext cx="853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May block normal HER2 cleavage </a:t>
            </a: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activity suppressed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May bind to a HER2 domain </a:t>
            </a: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activity suppressed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May prevent HER2 dimerization </a:t>
            </a: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signaling blocked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May recruit immune system machinery </a:t>
            </a: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cell death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•	May induce receptor endocytosis </a:t>
            </a: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HER2 degradation</a:t>
            </a:r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228600" y="343217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838450"/>
            <a:ext cx="3962400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4772025" y="3276600"/>
            <a:ext cx="371475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Various mutations (including </a:t>
            </a: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L858R</a:t>
            </a:r>
            <a:r>
              <a:rPr lang="en-US" altLang="en-US" sz="1800">
                <a:latin typeface="Arial" panose="020B0604020202020204" pitchFamily="34" charset="0"/>
              </a:rPr>
              <a:t>) result in conformational changes of EGFR that increase the sensitivity to inhibitors</a:t>
            </a:r>
          </a:p>
        </p:txBody>
      </p:sp>
      <p:sp>
        <p:nvSpPr>
          <p:cNvPr id="27652" name="Line 13"/>
          <p:cNvSpPr>
            <a:spLocks noChangeShapeType="1"/>
          </p:cNvSpPr>
          <p:nvPr/>
        </p:nvSpPr>
        <p:spPr bwMode="auto">
          <a:xfrm flipH="1" flipV="1">
            <a:off x="3001963" y="4911725"/>
            <a:ext cx="1189037" cy="49847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4143375" y="5013325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cell line has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  <a:latin typeface="Arial" panose="020B0604020202020204" pitchFamily="34" charset="0"/>
              </a:rPr>
              <a:t>L858R mutation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429347" y="155575"/>
            <a:ext cx="8353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9900"/>
                </a:solidFill>
                <a:latin typeface="Arial Bold" charset="0"/>
              </a:rPr>
              <a:t>Gefitinib</a:t>
            </a:r>
            <a:r>
              <a:rPr lang="en-US" altLang="en-US" sz="2800" dirty="0">
                <a:solidFill>
                  <a:srgbClr val="009900"/>
                </a:solidFill>
                <a:latin typeface="Arial Bold" charset="0"/>
              </a:rPr>
              <a:t> (</a:t>
            </a:r>
            <a:r>
              <a:rPr lang="en-US" altLang="en-US" sz="2800" dirty="0" err="1">
                <a:solidFill>
                  <a:srgbClr val="009900"/>
                </a:solidFill>
                <a:latin typeface="Arial Bold" charset="0"/>
              </a:rPr>
              <a:t>Iressa</a:t>
            </a:r>
            <a:r>
              <a:rPr lang="en-US" altLang="en-US" sz="2800" dirty="0">
                <a:solidFill>
                  <a:srgbClr val="009900"/>
                </a:solidFill>
                <a:latin typeface="Arial Bold" charset="0"/>
              </a:rPr>
              <a:t>) is specific for an EGFR mutant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04800" y="701675"/>
            <a:ext cx="632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EGFR inhibitor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•	FDA-approved as 2nd/3rd-line treatment for non-small cell (most common) lung cancer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" panose="020B0604020202020204" pitchFamily="34" charset="0"/>
              </a:rPr>
              <a:t>•	Large trial showed little survival benefit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9900"/>
                </a:solidFill>
                <a:latin typeface="Arial" panose="020B0604020202020204" pitchFamily="34" charset="0"/>
              </a:rPr>
              <a:t>•	However, in 2004, found that patients with specific EGFR mutations respond well</a:t>
            </a: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2171700" y="5999163"/>
            <a:ext cx="481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Paez et al., </a:t>
            </a:r>
            <a:r>
              <a:rPr lang="en-US" altLang="en-US" sz="1800" b="0" i="1">
                <a:latin typeface="Arial" panose="020B0604020202020204" pitchFamily="34" charset="0"/>
              </a:rPr>
              <a:t>Science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2004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304</a:t>
            </a:r>
            <a:r>
              <a:rPr lang="en-US" altLang="en-US" sz="1800" b="0">
                <a:latin typeface="Arial" panose="020B0604020202020204" pitchFamily="34" charset="0"/>
              </a:rPr>
              <a:t>, 1497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Lynch et al., </a:t>
            </a:r>
            <a:r>
              <a:rPr lang="en-US" altLang="en-US" sz="1800" b="0" i="1">
                <a:latin typeface="Arial" panose="020B0604020202020204" pitchFamily="34" charset="0"/>
              </a:rPr>
              <a:t>N. Engl. J. Med. </a:t>
            </a:r>
            <a:r>
              <a:rPr lang="en-US" altLang="en-US" sz="1800">
                <a:latin typeface="Arial" panose="020B0604020202020204" pitchFamily="34" charset="0"/>
              </a:rPr>
              <a:t>2004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 b="0" i="1">
                <a:latin typeface="Arial" panose="020B0604020202020204" pitchFamily="34" charset="0"/>
              </a:rPr>
              <a:t>350</a:t>
            </a:r>
            <a:r>
              <a:rPr lang="en-US" altLang="en-US" sz="1800" b="0">
                <a:latin typeface="Arial" panose="020B0604020202020204" pitchFamily="34" charset="0"/>
              </a:rPr>
              <a:t>, 2129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graphicFrame>
        <p:nvGraphicFramePr>
          <p:cNvPr id="41993" name="Object 23"/>
          <p:cNvGraphicFramePr>
            <a:graphicFrameLocks noChangeAspect="1"/>
          </p:cNvGraphicFramePr>
          <p:nvPr/>
        </p:nvGraphicFramePr>
        <p:xfrm>
          <a:off x="6402388" y="828675"/>
          <a:ext cx="2436812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CS ChemDraw Drawing" r:id="rId5" imgW="1674495" imgH="1316330" progId="ChemDraw.Document.6.0">
                  <p:embed/>
                </p:oleObj>
              </mc:Choice>
              <mc:Fallback>
                <p:oleObj name="CS ChemDraw Drawing" r:id="rId5" imgW="1674495" imgH="1316330" progId="ChemDraw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828675"/>
                        <a:ext cx="2436812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8534400" y="-377825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7"/>
          <p:cNvSpPr txBox="1">
            <a:spLocks noChangeArrowheads="1"/>
          </p:cNvSpPr>
          <p:nvPr/>
        </p:nvSpPr>
        <p:spPr bwMode="auto">
          <a:xfrm>
            <a:off x="798037" y="155575"/>
            <a:ext cx="76161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Combination therapy to suppress evolution</a:t>
            </a:r>
            <a:br>
              <a:rPr lang="en-US" altLang="en-US" sz="2800" dirty="0">
                <a:solidFill>
                  <a:srgbClr val="0000FF"/>
                </a:solidFill>
                <a:latin typeface="Arial Bold" charset="0"/>
              </a:rPr>
            </a:b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of drug resistance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2174875" y="5999163"/>
            <a:ext cx="481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Komarova &amp; Boland, </a:t>
            </a:r>
            <a:r>
              <a:rPr lang="en-US" altLang="en-US" sz="1800" b="0" i="1">
                <a:latin typeface="Arial" panose="020B0604020202020204" pitchFamily="34" charset="0"/>
              </a:rPr>
              <a:t>Nature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2013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499</a:t>
            </a:r>
            <a:r>
              <a:rPr lang="en-US" altLang="en-US" sz="1800" b="0">
                <a:latin typeface="Arial" panose="020B0604020202020204" pitchFamily="34" charset="0"/>
              </a:rPr>
              <a:t>, 291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Bozic et al., </a:t>
            </a:r>
            <a:r>
              <a:rPr lang="en-US" altLang="en-US" sz="1800" b="0" i="1">
                <a:latin typeface="Arial" panose="020B0604020202020204" pitchFamily="34" charset="0"/>
              </a:rPr>
              <a:t>eLIFE </a:t>
            </a:r>
            <a:r>
              <a:rPr lang="en-US" altLang="en-US" sz="1800">
                <a:latin typeface="Arial" panose="020B0604020202020204" pitchFamily="34" charset="0"/>
              </a:rPr>
              <a:t>2013</a:t>
            </a:r>
            <a:r>
              <a:rPr lang="en-US" altLang="en-US" sz="1800" b="0">
                <a:latin typeface="Arial" panose="020B0604020202020204" pitchFamily="34" charset="0"/>
              </a:rPr>
              <a:t>,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  <a:r>
              <a:rPr lang="en-US" altLang="en-US" sz="1800" b="0" i="1">
                <a:latin typeface="Arial" panose="020B0604020202020204" pitchFamily="34" charset="0"/>
              </a:rPr>
              <a:t>2</a:t>
            </a:r>
            <a:r>
              <a:rPr lang="en-US" altLang="en-US" sz="1800" b="0">
                <a:latin typeface="Arial" panose="020B0604020202020204" pitchFamily="34" charset="0"/>
              </a:rPr>
              <a:t>, e00747</a:t>
            </a:r>
            <a:endParaRPr lang="en-US" altLang="en-US" sz="1800" b="0" i="1">
              <a:latin typeface="Arial" panose="020B0604020202020204" pitchFamily="34" charset="0"/>
            </a:endParaRP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22400"/>
            <a:ext cx="5562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73475"/>
            <a:ext cx="7620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458200" y="-1143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838200"/>
            <a:ext cx="5673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28"/>
          <p:cNvSpPr txBox="1">
            <a:spLocks noChangeArrowheads="1"/>
          </p:cNvSpPr>
          <p:nvPr/>
        </p:nvSpPr>
        <p:spPr bwMode="auto">
          <a:xfrm>
            <a:off x="720725" y="12192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6" name="Text Box 1029"/>
          <p:cNvSpPr txBox="1">
            <a:spLocks noChangeArrowheads="1"/>
          </p:cNvSpPr>
          <p:nvPr/>
        </p:nvSpPr>
        <p:spPr bwMode="auto">
          <a:xfrm>
            <a:off x="7712075" y="20574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197" name="Text Box 1030"/>
          <p:cNvSpPr txBox="1">
            <a:spLocks noChangeArrowheads="1"/>
          </p:cNvSpPr>
          <p:nvPr/>
        </p:nvSpPr>
        <p:spPr bwMode="auto">
          <a:xfrm>
            <a:off x="854075" y="46482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198" name="Text Box 1031"/>
          <p:cNvSpPr txBox="1">
            <a:spLocks noChangeArrowheads="1"/>
          </p:cNvSpPr>
          <p:nvPr/>
        </p:nvSpPr>
        <p:spPr bwMode="auto">
          <a:xfrm>
            <a:off x="7715250" y="34290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199" name="Text Box 1032"/>
          <p:cNvSpPr txBox="1">
            <a:spLocks noChangeArrowheads="1"/>
          </p:cNvSpPr>
          <p:nvPr/>
        </p:nvSpPr>
        <p:spPr bwMode="auto">
          <a:xfrm>
            <a:off x="41275" y="2057400"/>
            <a:ext cx="18811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Inhibition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DNA synthesis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(anti-metabolites)</a:t>
            </a:r>
          </a:p>
        </p:txBody>
      </p:sp>
      <p:sp>
        <p:nvSpPr>
          <p:cNvPr id="8200" name="Text Box 1033"/>
          <p:cNvSpPr txBox="1">
            <a:spLocks noChangeArrowheads="1"/>
          </p:cNvSpPr>
          <p:nvPr/>
        </p:nvSpPr>
        <p:spPr bwMode="auto">
          <a:xfrm>
            <a:off x="7407275" y="1447800"/>
            <a:ext cx="113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alkylators</a:t>
            </a:r>
          </a:p>
        </p:txBody>
      </p:sp>
      <p:sp>
        <p:nvSpPr>
          <p:cNvPr id="8201" name="Text Box 1034"/>
          <p:cNvSpPr txBox="1">
            <a:spLocks noChangeArrowheads="1"/>
          </p:cNvSpPr>
          <p:nvPr/>
        </p:nvSpPr>
        <p:spPr bwMode="auto">
          <a:xfrm>
            <a:off x="215900" y="54991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Inhibition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topoisomerase II</a:t>
            </a:r>
          </a:p>
        </p:txBody>
      </p:sp>
      <p:sp>
        <p:nvSpPr>
          <p:cNvPr id="8202" name="Text Box 1035"/>
          <p:cNvSpPr txBox="1">
            <a:spLocks noChangeArrowheads="1"/>
          </p:cNvSpPr>
          <p:nvPr/>
        </p:nvSpPr>
        <p:spPr bwMode="auto">
          <a:xfrm>
            <a:off x="7275513" y="4267200"/>
            <a:ext cx="1404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DNA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intercalators</a:t>
            </a:r>
          </a:p>
        </p:txBody>
      </p:sp>
      <p:sp>
        <p:nvSpPr>
          <p:cNvPr id="8203" name="Text Box 1037"/>
          <p:cNvSpPr txBox="1">
            <a:spLocks noChangeArrowheads="1"/>
          </p:cNvSpPr>
          <p:nvPr/>
        </p:nvSpPr>
        <p:spPr bwMode="auto">
          <a:xfrm>
            <a:off x="7442200" y="5653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04" name="Text Box 1038"/>
          <p:cNvSpPr txBox="1">
            <a:spLocks noChangeArrowheads="1"/>
          </p:cNvSpPr>
          <p:nvPr/>
        </p:nvSpPr>
        <p:spPr bwMode="auto">
          <a:xfrm>
            <a:off x="8039100" y="5778500"/>
            <a:ext cx="965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anti-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mitotics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583364" y="82550"/>
            <a:ext cx="785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Overview of 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cytotoxins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that act on DNA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1600200" y="876300"/>
            <a:ext cx="5943600" cy="2209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74838" y="1905000"/>
            <a:ext cx="539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Inhibition of DNA base biosynthesis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92375" y="2476500"/>
            <a:ext cx="415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Inhibition of DNA synthesis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41575" y="952500"/>
            <a:ext cx="4260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Inhibition of DNA synthesis: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Anti-metabolites</a:t>
            </a: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1652588" y="9017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139700" y="3276600"/>
            <a:ext cx="5051425" cy="3276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938213" y="3378200"/>
            <a:ext cx="3452812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DNA-damaging agents</a:t>
            </a: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200025" y="4002088"/>
            <a:ext cx="2335213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DNA alkylation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200025" y="5715000"/>
            <a:ext cx="3892550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DNA intercalation &amp; other</a:t>
            </a:r>
          </a:p>
        </p:txBody>
      </p:sp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200025" y="4857750"/>
            <a:ext cx="4214813" cy="4619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Inhibition of topoisomerase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2568575" y="38100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4456113" y="46355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4114800" y="55626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5283200" y="3733800"/>
            <a:ext cx="381000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136" name="Text Box 10"/>
          <p:cNvSpPr txBox="1">
            <a:spLocks noChangeArrowheads="1"/>
          </p:cNvSpPr>
          <p:nvPr/>
        </p:nvSpPr>
        <p:spPr bwMode="auto">
          <a:xfrm>
            <a:off x="6149975" y="38481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Anti-mitotics</a:t>
            </a:r>
          </a:p>
        </p:txBody>
      </p:sp>
      <p:sp>
        <p:nvSpPr>
          <p:cNvPr id="5137" name="Text Box 11"/>
          <p:cNvSpPr txBox="1">
            <a:spLocks noChangeArrowheads="1"/>
          </p:cNvSpPr>
          <p:nvPr/>
        </p:nvSpPr>
        <p:spPr bwMode="auto">
          <a:xfrm>
            <a:off x="5430838" y="4368800"/>
            <a:ext cx="348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Microtubule stabilizers</a:t>
            </a:r>
          </a:p>
        </p:txBody>
      </p:sp>
      <p:sp>
        <p:nvSpPr>
          <p:cNvPr id="5138" name="Text Box 12"/>
          <p:cNvSpPr txBox="1">
            <a:spLocks noChangeArrowheads="1"/>
          </p:cNvSpPr>
          <p:nvPr/>
        </p:nvSpPr>
        <p:spPr bwMode="auto">
          <a:xfrm>
            <a:off x="5253038" y="4902200"/>
            <a:ext cx="384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Microtubule destabilizers</a:t>
            </a: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6911975" y="5486400"/>
            <a:ext cx="52387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583364" y="82550"/>
            <a:ext cx="785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Overview of 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cytotoxins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that act on DNA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/>
      <p:bldP spid="5137" grpId="0"/>
      <p:bldP spid="5138" grpId="0"/>
      <p:bldP spid="5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7"/>
          <p:cNvSpPr txBox="1">
            <a:spLocks noChangeArrowheads="1"/>
          </p:cNvSpPr>
          <p:nvPr/>
        </p:nvSpPr>
        <p:spPr bwMode="auto">
          <a:xfrm>
            <a:off x="346075" y="1130300"/>
            <a:ext cx="845502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GOAL: Stop the synthesis of DNA and its building blocks</a:t>
            </a:r>
          </a:p>
        </p:txBody>
      </p:sp>
      <p:sp>
        <p:nvSpPr>
          <p:cNvPr id="6147" name="Text Box 1028"/>
          <p:cNvSpPr txBox="1">
            <a:spLocks noChangeArrowheads="1"/>
          </p:cNvSpPr>
          <p:nvPr/>
        </p:nvSpPr>
        <p:spPr bwMode="auto">
          <a:xfrm>
            <a:off x="1089025" y="1600200"/>
            <a:ext cx="6970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Folic acid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heterocyclic bases</a:t>
            </a:r>
            <a:r>
              <a:rPr lang="en-US" altLang="en-US" sz="2400">
                <a:latin typeface="Arial" panose="020B0604020202020204" pitchFamily="34" charset="0"/>
              </a:rPr>
              <a:t>, and </a:t>
            </a: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nucleotides</a:t>
            </a:r>
            <a:endParaRPr lang="en-US" altLang="en-US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are all involved in DNA biosynthesis</a:t>
            </a:r>
          </a:p>
        </p:txBody>
      </p:sp>
      <p:pic>
        <p:nvPicPr>
          <p:cNvPr id="6148" name="Picture 1029" descr="655all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463800"/>
            <a:ext cx="63087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705404" y="82550"/>
            <a:ext cx="5623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Cytotoxins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that act on DNA: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Anti-metabolites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0"/>
          <p:cNvSpPr>
            <a:spLocks noChangeArrowheads="1"/>
          </p:cNvSpPr>
          <p:nvPr/>
        </p:nvSpPr>
        <p:spPr bwMode="auto">
          <a:xfrm>
            <a:off x="457200" y="1066800"/>
            <a:ext cx="5715000" cy="4800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957513" y="5181600"/>
            <a:ext cx="30273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5-fluorouracil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FF"/>
                </a:solidFill>
                <a:latin typeface="Arial" panose="020B0604020202020204" pitchFamily="34" charset="0"/>
              </a:rPr>
              <a:t>(prodrug is capecitabine, ftorafur)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5825" y="1066800"/>
            <a:ext cx="490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Inhibition of DNA/RNA synthesis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957513" y="1524000"/>
            <a:ext cx="174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azacitidine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957513" y="1981200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cladribine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2957513" y="24384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clofarabine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2957513" y="2895600"/>
            <a:ext cx="170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cytarabine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957513" y="3352800"/>
            <a:ext cx="321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cytosine arabinoside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2957513" y="3810000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dacarbazine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957513" y="4267200"/>
            <a:ext cx="173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floxuridine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2957513" y="472440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fludarabine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457200" y="5181600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gemcitabine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457200" y="1524000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hydroxyurea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457200" y="2046288"/>
            <a:ext cx="248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mercaptopurine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457200" y="2568575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methotrexate</a:t>
            </a:r>
          </a:p>
        </p:txBody>
      </p:sp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457200" y="3090863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pemetrexed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457200" y="3613150"/>
            <a:ext cx="182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pentostatin</a:t>
            </a:r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457200" y="4135438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plicamycin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457200" y="4657725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thioguanine</a:t>
            </a:r>
          </a:p>
        </p:txBody>
      </p:sp>
      <p:sp>
        <p:nvSpPr>
          <p:cNvPr id="12309" name="Text Box 28"/>
          <p:cNvSpPr txBox="1">
            <a:spLocks noChangeArrowheads="1"/>
          </p:cNvSpPr>
          <p:nvPr/>
        </p:nvSpPr>
        <p:spPr bwMode="auto">
          <a:xfrm>
            <a:off x="6542088" y="5181600"/>
            <a:ext cx="213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5-fluorouracil</a:t>
            </a:r>
          </a:p>
        </p:txBody>
      </p:sp>
      <p:sp>
        <p:nvSpPr>
          <p:cNvPr id="12310" name="Rectangle 29"/>
          <p:cNvSpPr>
            <a:spLocks noChangeArrowheads="1"/>
          </p:cNvSpPr>
          <p:nvPr/>
        </p:nvSpPr>
        <p:spPr bwMode="auto">
          <a:xfrm>
            <a:off x="6413500" y="3581400"/>
            <a:ext cx="2386013" cy="218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311" name="Text Box 9"/>
          <p:cNvSpPr txBox="1">
            <a:spLocks noChangeArrowheads="1"/>
          </p:cNvSpPr>
          <p:nvPr/>
        </p:nvSpPr>
        <p:spPr bwMode="auto">
          <a:xfrm>
            <a:off x="2105025" y="5943600"/>
            <a:ext cx="481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Inhibition of folic acid synthesis</a:t>
            </a:r>
          </a:p>
        </p:txBody>
      </p:sp>
      <p:sp>
        <p:nvSpPr>
          <p:cNvPr id="12312" name="Text Box 10"/>
          <p:cNvSpPr txBox="1">
            <a:spLocks noChangeArrowheads="1"/>
          </p:cNvSpPr>
          <p:nvPr/>
        </p:nvSpPr>
        <p:spPr bwMode="auto">
          <a:xfrm>
            <a:off x="1966913" y="6324600"/>
            <a:ext cx="509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Trimethoprim &amp; sulfamethoxazole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6502400" y="1066800"/>
            <a:ext cx="2209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Inhibition of thymidine synthase (TS)</a:t>
            </a:r>
          </a:p>
        </p:txBody>
      </p:sp>
      <p:sp>
        <p:nvSpPr>
          <p:cNvPr id="12314" name="Text Box 33"/>
          <p:cNvSpPr txBox="1">
            <a:spLocks noChangeArrowheads="1"/>
          </p:cNvSpPr>
          <p:nvPr/>
        </p:nvSpPr>
        <p:spPr bwMode="auto">
          <a:xfrm>
            <a:off x="6777038" y="2339975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raltitrexed</a:t>
            </a:r>
          </a:p>
        </p:txBody>
      </p:sp>
      <p:sp>
        <p:nvSpPr>
          <p:cNvPr id="12315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316" name="Text Box 34"/>
          <p:cNvSpPr txBox="1">
            <a:spLocks noChangeArrowheads="1"/>
          </p:cNvSpPr>
          <p:nvPr/>
        </p:nvSpPr>
        <p:spPr bwMode="auto">
          <a:xfrm>
            <a:off x="2763838" y="82550"/>
            <a:ext cx="3506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Anti-metabolites</a:t>
            </a:r>
          </a:p>
        </p:txBody>
      </p:sp>
      <p:graphicFrame>
        <p:nvGraphicFramePr>
          <p:cNvPr id="12317" name="Object 35"/>
          <p:cNvGraphicFramePr>
            <a:graphicFrameLocks noChangeAspect="1"/>
          </p:cNvGraphicFramePr>
          <p:nvPr/>
        </p:nvGraphicFramePr>
        <p:xfrm>
          <a:off x="6921500" y="3773488"/>
          <a:ext cx="1292225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S ChemDraw Drawing" r:id="rId4" imgW="764667" imgH="789229" progId="ChemDraw.Document.6.0">
                  <p:embed/>
                </p:oleObj>
              </mc:Choice>
              <mc:Fallback>
                <p:oleObj name="CS ChemDraw Drawing" r:id="rId4" imgW="764667" imgH="789229" progId="ChemDraw.Document.6.0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773488"/>
                        <a:ext cx="1292225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418374" y="82550"/>
            <a:ext cx="62167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Anti-metabolites: </a:t>
            </a:r>
            <a:r>
              <a:rPr lang="en-US" altLang="en-US" dirty="0">
                <a:solidFill>
                  <a:srgbClr val="9900CC"/>
                </a:solidFill>
                <a:latin typeface="Arial Bold" charset="0"/>
              </a:rPr>
              <a:t>methotrexate</a:t>
            </a:r>
          </a:p>
        </p:txBody>
      </p:sp>
      <p:sp>
        <p:nvSpPr>
          <p:cNvPr id="13315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14338" y="5562600"/>
            <a:ext cx="8274050" cy="8223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Tetrahydrofolate is required for thymidine biosynthesis.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Therefore, methotrexate inhibits DNA synthesis</a:t>
            </a: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2717800" y="1154113"/>
          <a:ext cx="357981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CS ChemDraw Drawing" r:id="rId4" imgW="3059811" imgH="1046886" progId="ChemDraw.Document.6.0">
                  <p:embed/>
                </p:oleObj>
              </mc:Choice>
              <mc:Fallback>
                <p:oleObj name="CS ChemDraw Drawing" r:id="rId4" imgW="3059811" imgH="1046886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154113"/>
                        <a:ext cx="357981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0"/>
          <p:cNvGraphicFramePr>
            <a:graphicFrameLocks noChangeAspect="1"/>
          </p:cNvGraphicFramePr>
          <p:nvPr/>
        </p:nvGraphicFramePr>
        <p:xfrm>
          <a:off x="241300" y="2987675"/>
          <a:ext cx="35829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CS ChemDraw Drawing" r:id="rId6" imgW="3059811" imgH="1048106" progId="ChemDraw.Document.6.0">
                  <p:embed/>
                </p:oleObj>
              </mc:Choice>
              <mc:Fallback>
                <p:oleObj name="CS ChemDraw Drawing" r:id="rId6" imgW="3059811" imgH="1048106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987675"/>
                        <a:ext cx="3582988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257800" y="2863850"/>
          <a:ext cx="35814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CS ChemDraw Drawing" r:id="rId8" imgW="3059811" imgH="1153363" progId="ChemDraw.Document.6.0">
                  <p:embed/>
                </p:oleObj>
              </mc:Choice>
              <mc:Fallback>
                <p:oleObj name="CS ChemDraw Drawing" r:id="rId8" imgW="3059811" imgH="1153363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63850"/>
                        <a:ext cx="35814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3962400" y="3673475"/>
            <a:ext cx="1066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1392238" y="4283075"/>
            <a:ext cx="150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folic acid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5805488" y="4283075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tetrahydrofolate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6350000" y="1497013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  <a:latin typeface="Arial" panose="020B0604020202020204" pitchFamily="34" charset="0"/>
              </a:rPr>
              <a:t>methotrexate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3946525" y="31781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DHFR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3363913" y="4054475"/>
            <a:ext cx="2214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(dihydrofolate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</a:rPr>
              <a:t>reductase)</a:t>
            </a:r>
          </a:p>
        </p:txBody>
      </p:sp>
      <p:grpSp>
        <p:nvGrpSpPr>
          <p:cNvPr id="13326" name="Group 20"/>
          <p:cNvGrpSpPr>
            <a:grpSpLocks/>
          </p:cNvGrpSpPr>
          <p:nvPr/>
        </p:nvGrpSpPr>
        <p:grpSpPr bwMode="auto">
          <a:xfrm>
            <a:off x="4203700" y="2306638"/>
            <a:ext cx="465138" cy="836612"/>
            <a:chOff x="2640" y="1491"/>
            <a:chExt cx="293" cy="527"/>
          </a:xfrm>
        </p:grpSpPr>
        <p:sp>
          <p:nvSpPr>
            <p:cNvPr id="13327" name="Line 18"/>
            <p:cNvSpPr>
              <a:spLocks noChangeShapeType="1"/>
            </p:cNvSpPr>
            <p:nvPr/>
          </p:nvSpPr>
          <p:spPr bwMode="auto">
            <a:xfrm>
              <a:off x="2786" y="1491"/>
              <a:ext cx="0" cy="5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8" name="Line 19"/>
            <p:cNvSpPr>
              <a:spLocks noChangeShapeType="1"/>
            </p:cNvSpPr>
            <p:nvPr/>
          </p:nvSpPr>
          <p:spPr bwMode="auto">
            <a:xfrm flipH="1">
              <a:off x="2640" y="2018"/>
              <a:ext cx="29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928688" y="762000"/>
            <a:ext cx="7212012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DNA alkylating agents are typically 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electrophiles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81000" y="2024063"/>
            <a:ext cx="181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altretamine</a:t>
            </a: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381000" y="2676525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busulfan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81000" y="3330575"/>
            <a:ext cx="314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Arial" panose="020B0604020202020204" pitchFamily="34" charset="0"/>
              </a:rPr>
              <a:t>cisplatin/carboplatin</a:t>
            </a: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381000" y="3983038"/>
            <a:ext cx="207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chlorambucil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381000" y="4637088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Arial" panose="020B0604020202020204" pitchFamily="34" charset="0"/>
              </a:rPr>
              <a:t>cyclophosphamide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81000" y="528955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ifosfamide</a:t>
            </a:r>
          </a:p>
        </p:txBody>
      </p:sp>
      <p:sp>
        <p:nvSpPr>
          <p:cNvPr id="14345" name="Text Box 23"/>
          <p:cNvSpPr txBox="1">
            <a:spLocks noChangeArrowheads="1"/>
          </p:cNvSpPr>
          <p:nvPr/>
        </p:nvSpPr>
        <p:spPr bwMode="auto">
          <a:xfrm>
            <a:off x="381000" y="5943600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lomustine</a:t>
            </a:r>
          </a:p>
        </p:txBody>
      </p:sp>
      <p:sp>
        <p:nvSpPr>
          <p:cNvPr id="14346" name="Text Box 24"/>
          <p:cNvSpPr txBox="1">
            <a:spLocks noChangeArrowheads="1"/>
          </p:cNvSpPr>
          <p:nvPr/>
        </p:nvSpPr>
        <p:spPr bwMode="auto">
          <a:xfrm>
            <a:off x="3844925" y="1371600"/>
            <a:ext cx="270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mechlorethamine</a:t>
            </a: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3844925" y="2024063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melphalan</a:t>
            </a:r>
          </a:p>
        </p:txBody>
      </p:sp>
      <p:sp>
        <p:nvSpPr>
          <p:cNvPr id="14348" name="Text Box 26"/>
          <p:cNvSpPr txBox="1">
            <a:spLocks noChangeArrowheads="1"/>
          </p:cNvSpPr>
          <p:nvPr/>
        </p:nvSpPr>
        <p:spPr bwMode="auto">
          <a:xfrm>
            <a:off x="3844925" y="2676525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  <a:latin typeface="Arial" panose="020B0604020202020204" pitchFamily="34" charset="0"/>
              </a:rPr>
              <a:t>mitomycin C</a:t>
            </a:r>
          </a:p>
        </p:txBody>
      </p:sp>
      <p:sp>
        <p:nvSpPr>
          <p:cNvPr id="14349" name="Text Box 28"/>
          <p:cNvSpPr txBox="1">
            <a:spLocks noChangeArrowheads="1"/>
          </p:cNvSpPr>
          <p:nvPr/>
        </p:nvSpPr>
        <p:spPr bwMode="auto">
          <a:xfrm>
            <a:off x="3844925" y="33289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nitrosoureas</a:t>
            </a:r>
          </a:p>
        </p:txBody>
      </p:sp>
      <p:sp>
        <p:nvSpPr>
          <p:cNvPr id="14350" name="Text Box 30"/>
          <p:cNvSpPr txBox="1">
            <a:spLocks noChangeArrowheads="1"/>
          </p:cNvSpPr>
          <p:nvPr/>
        </p:nvSpPr>
        <p:spPr bwMode="auto">
          <a:xfrm>
            <a:off x="3844925" y="39830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temozolomide</a:t>
            </a:r>
          </a:p>
        </p:txBody>
      </p:sp>
      <p:sp>
        <p:nvSpPr>
          <p:cNvPr id="14351" name="Text Box 32"/>
          <p:cNvSpPr txBox="1">
            <a:spLocks noChangeArrowheads="1"/>
          </p:cNvSpPr>
          <p:nvPr/>
        </p:nvSpPr>
        <p:spPr bwMode="auto">
          <a:xfrm>
            <a:off x="381000" y="13716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thiotepa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330700" y="6172200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</a:rPr>
              <a:t>cisplatin</a:t>
            </a:r>
          </a:p>
        </p:txBody>
      </p:sp>
      <p:sp>
        <p:nvSpPr>
          <p:cNvPr id="14353" name="Text Box 38"/>
          <p:cNvSpPr txBox="1">
            <a:spLocks noChangeArrowheads="1"/>
          </p:cNvSpPr>
          <p:nvPr/>
        </p:nvSpPr>
        <p:spPr bwMode="auto">
          <a:xfrm>
            <a:off x="6248400" y="6172200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BC9A05"/>
                </a:solidFill>
                <a:latin typeface="Arial" panose="020B0604020202020204" pitchFamily="34" charset="0"/>
              </a:rPr>
              <a:t>cyclophosphamide</a:t>
            </a:r>
          </a:p>
        </p:txBody>
      </p:sp>
      <p:sp>
        <p:nvSpPr>
          <p:cNvPr id="14354" name="Text Box 45"/>
          <p:cNvSpPr txBox="1">
            <a:spLocks noChangeArrowheads="1"/>
          </p:cNvSpPr>
          <p:nvPr/>
        </p:nvSpPr>
        <p:spPr bwMode="auto">
          <a:xfrm>
            <a:off x="6921500" y="3505200"/>
            <a:ext cx="1706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900"/>
                </a:solidFill>
                <a:latin typeface="Arial" panose="020B0604020202020204" pitchFamily="34" charset="0"/>
              </a:rPr>
              <a:t>mitomycin C</a:t>
            </a:r>
          </a:p>
        </p:txBody>
      </p:sp>
      <p:sp>
        <p:nvSpPr>
          <p:cNvPr id="14355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56" name="Text Box 25"/>
          <p:cNvSpPr txBox="1">
            <a:spLocks noChangeArrowheads="1"/>
          </p:cNvSpPr>
          <p:nvPr/>
        </p:nvSpPr>
        <p:spPr bwMode="auto">
          <a:xfrm>
            <a:off x="1119188" y="82550"/>
            <a:ext cx="683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DNA-damaging agents: </a:t>
            </a: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alkylators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graphicFrame>
        <p:nvGraphicFramePr>
          <p:cNvPr id="14357" name="Object 26"/>
          <p:cNvGraphicFramePr>
            <a:graphicFrameLocks noChangeAspect="1"/>
          </p:cNvGraphicFramePr>
          <p:nvPr/>
        </p:nvGraphicFramePr>
        <p:xfrm>
          <a:off x="4356100" y="5303838"/>
          <a:ext cx="1206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CS ChemDraw Drawing" r:id="rId4" imgW="708279" imgH="501091" progId="ChemDraw.Document.6.0">
                  <p:embed/>
                </p:oleObj>
              </mc:Choice>
              <mc:Fallback>
                <p:oleObj name="CS ChemDraw Drawing" r:id="rId4" imgW="708279" imgH="501091" progId="ChemDraw.Document.6.0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303838"/>
                        <a:ext cx="12065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27"/>
          <p:cNvGraphicFramePr>
            <a:graphicFrameLocks noChangeAspect="1"/>
          </p:cNvGraphicFramePr>
          <p:nvPr/>
        </p:nvGraphicFramePr>
        <p:xfrm>
          <a:off x="6769100" y="4572000"/>
          <a:ext cx="14287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CS ChemDraw Drawing" r:id="rId6" imgW="912495" imgH="988365" progId="ChemDraw.Document.6.0">
                  <p:embed/>
                </p:oleObj>
              </mc:Choice>
              <mc:Fallback>
                <p:oleObj name="CS ChemDraw Drawing" r:id="rId6" imgW="912495" imgH="988365" progId="ChemDraw.Document.6.0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4572000"/>
                        <a:ext cx="142875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9" name="Object 29"/>
          <p:cNvGraphicFramePr>
            <a:graphicFrameLocks noChangeAspect="1"/>
          </p:cNvGraphicFramePr>
          <p:nvPr/>
        </p:nvGraphicFramePr>
        <p:xfrm>
          <a:off x="6769100" y="1752600"/>
          <a:ext cx="1905000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CS ChemDraw Drawing" r:id="rId8" imgW="1471803" imgH="1264717" progId="ChemDraw.Document.6.0">
                  <p:embed/>
                </p:oleObj>
              </mc:Choice>
              <mc:Fallback>
                <p:oleObj name="CS ChemDraw Drawing" r:id="rId8" imgW="1471803" imgH="1264717" progId="ChemDraw.Document.6.0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1752600"/>
                        <a:ext cx="1905000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141662" y="82550"/>
            <a:ext cx="6809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Arial Bold" charset="0"/>
              </a:rPr>
              <a:t>Mitomycin</a:t>
            </a: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 C mechanism of action</a:t>
            </a:r>
            <a:endParaRPr lang="en-US" altLang="en-US" dirty="0">
              <a:solidFill>
                <a:srgbClr val="9900CC"/>
              </a:solidFill>
              <a:latin typeface="Arial Bold" charset="0"/>
            </a:endParaRPr>
          </a:p>
        </p:txBody>
      </p:sp>
      <p:sp>
        <p:nvSpPr>
          <p:cNvPr id="15363" name="Text Box 1030"/>
          <p:cNvSpPr txBox="1">
            <a:spLocks noChangeArrowheads="1"/>
          </p:cNvSpPr>
          <p:nvPr/>
        </p:nvSpPr>
        <p:spPr bwMode="auto">
          <a:xfrm>
            <a:off x="73025" y="65088"/>
            <a:ext cx="523875" cy="8239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390650" y="6273800"/>
            <a:ext cx="638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Wang et al., </a:t>
            </a:r>
            <a:r>
              <a:rPr lang="en-US" altLang="en-US" sz="1800" b="0" i="1">
                <a:latin typeface="Arial" panose="020B0604020202020204" pitchFamily="34" charset="0"/>
              </a:rPr>
              <a:t>Curr. Med. Chem.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2005</a:t>
            </a:r>
            <a:r>
              <a:rPr lang="en-US" altLang="en-US" sz="1800" b="0">
                <a:latin typeface="Arial" panose="020B0604020202020204" pitchFamily="34" charset="0"/>
              </a:rPr>
              <a:t>, </a:t>
            </a:r>
            <a:r>
              <a:rPr lang="en-US" altLang="en-US" sz="1800" b="0" i="1">
                <a:latin typeface="Arial" panose="020B0604020202020204" pitchFamily="34" charset="0"/>
              </a:rPr>
              <a:t>12</a:t>
            </a:r>
            <a:r>
              <a:rPr lang="en-US" altLang="en-US" sz="1800" b="0">
                <a:latin typeface="Arial" panose="020B0604020202020204" pitchFamily="34" charset="0"/>
              </a:rPr>
              <a:t>, 2893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880100"/>
            <a:ext cx="362743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" y="1480942"/>
            <a:ext cx="9144000" cy="2899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439665" y="762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4572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39862</TotalTime>
  <Words>1918</Words>
  <Application>Microsoft Office PowerPoint</Application>
  <PresentationFormat>On-screen Show (4:3)</PresentationFormat>
  <Paragraphs>373</Paragraphs>
  <Slides>27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Bold</vt:lpstr>
      <vt:lpstr>Symbol</vt:lpstr>
      <vt:lpstr>Times New Roman</vt:lpstr>
      <vt:lpstr>Default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183</dc:title>
  <dc:creator>Jeff Chan</dc:creator>
  <cp:lastModifiedBy>Aya Kelly</cp:lastModifiedBy>
  <cp:revision>1550</cp:revision>
  <dcterms:created xsi:type="dcterms:W3CDTF">2001-06-08T20:41:00Z</dcterms:created>
  <dcterms:modified xsi:type="dcterms:W3CDTF">2017-11-06T04:09:51Z</dcterms:modified>
</cp:coreProperties>
</file>