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06" r:id="rId2"/>
    <p:sldId id="293" r:id="rId3"/>
    <p:sldId id="258" r:id="rId4"/>
    <p:sldId id="267" r:id="rId5"/>
    <p:sldId id="259" r:id="rId6"/>
    <p:sldId id="300" r:id="rId7"/>
    <p:sldId id="301" r:id="rId8"/>
    <p:sldId id="261" r:id="rId9"/>
    <p:sldId id="292" r:id="rId10"/>
    <p:sldId id="262" r:id="rId11"/>
    <p:sldId id="271" r:id="rId12"/>
    <p:sldId id="268" r:id="rId13"/>
    <p:sldId id="275" r:id="rId14"/>
    <p:sldId id="277" r:id="rId15"/>
    <p:sldId id="269" r:id="rId16"/>
    <p:sldId id="291" r:id="rId17"/>
    <p:sldId id="283" r:id="rId18"/>
    <p:sldId id="284" r:id="rId19"/>
    <p:sldId id="285" r:id="rId20"/>
    <p:sldId id="287" r:id="rId21"/>
    <p:sldId id="286" r:id="rId22"/>
    <p:sldId id="288" r:id="rId23"/>
    <p:sldId id="263" r:id="rId24"/>
    <p:sldId id="264" r:id="rId25"/>
    <p:sldId id="272" r:id="rId26"/>
    <p:sldId id="270" r:id="rId27"/>
    <p:sldId id="307" r:id="rId28"/>
    <p:sldId id="281" r:id="rId29"/>
    <p:sldId id="265" r:id="rId30"/>
    <p:sldId id="273" r:id="rId31"/>
    <p:sldId id="290" r:id="rId3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FF"/>
    <a:srgbClr val="0000FF"/>
    <a:srgbClr val="FFCCCC"/>
    <a:srgbClr val="BC9A05"/>
    <a:srgbClr val="FFFFCC"/>
    <a:srgbClr val="CCE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04" autoAdjust="0"/>
    <p:restoredTop sz="74867" autoAdjust="0"/>
  </p:normalViewPr>
  <p:slideViewPr>
    <p:cSldViewPr>
      <p:cViewPr varScale="1">
        <p:scale>
          <a:sx n="95" d="100"/>
          <a:sy n="95" d="100"/>
        </p:scale>
        <p:origin x="231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621" eaLnBrk="1" hangingPunct="1">
              <a:defRPr sz="1200" b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b="1" dirty="0">
              <a:latin typeface="Arial Bold" charset="0"/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621" eaLnBrk="1" hangingPunct="1">
              <a:defRPr sz="1200" b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b="1" dirty="0">
              <a:latin typeface="Arial Bold" charset="0"/>
            </a:endParaRP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621" eaLnBrk="1" hangingPunct="1">
              <a:defRPr sz="1200" b="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b="1" dirty="0">
              <a:latin typeface="Arial Bold" charset="0"/>
            </a:endParaRP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200" b="0" smtClean="0"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F5855879-770B-4941-BD75-27FB076ADB8C}" type="slidenum">
              <a:rPr lang="en-US" altLang="en-US" b="1">
                <a:latin typeface="Arial Bold" charset="0"/>
              </a:rPr>
              <a:pPr>
                <a:defRPr/>
              </a:pPr>
              <a:t>‹#›</a:t>
            </a:fld>
            <a:endParaRPr lang="en-US" altLang="en-US" b="1" dirty="0">
              <a:latin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591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fld id="{5F0064B6-BEAA-4A19-946D-A0BA34D767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4680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893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360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08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80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52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24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7F802C-9309-4D24-8319-492B7E6B60B5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5963"/>
            <a:ext cx="4776788" cy="35814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0913" y="4535488"/>
            <a:ext cx="5386387" cy="4376737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830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The "target" possibility would require that KIAA1363 is not only correlating with tumor progression, but actually causing tumor growth (if not causing, then targeting will be ineffective)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19C9E6-068C-41B8-8D68-DFBD3F26C200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216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ABPP-MudPIT takes MudPIT and interfaces with ABPP, such that the "proteome" being analyzed is only a subset of the whole proteome (via activity-based labeling)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4906F3-9C82-4EAD-9E18-DF6183A2CBDA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000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893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360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08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80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52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24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361D64-8CED-4D12-B355-E5F07D1BF1C1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8462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Rather low-throughput screen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893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360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08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80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52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24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C9C066-664D-4D07-9195-66E5CD1D16A7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12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breast cancer and estrogen receptor (ER)+ tumors - not always responsive to endocrine therapy, because ER+ = presence of ER, but may not be </a:t>
            </a:r>
            <a:r>
              <a:rPr lang="en-US" altLang="en-US" u="sng" smtClean="0">
                <a:latin typeface="Arial" panose="020B0604020202020204" pitchFamily="34" charset="0"/>
              </a:rPr>
              <a:t>functional</a:t>
            </a:r>
            <a:r>
              <a:rPr lang="en-US" altLang="en-US" smtClean="0">
                <a:latin typeface="Arial" panose="020B0604020202020204" pitchFamily="34" charset="0"/>
              </a:rPr>
              <a:t> ER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893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360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08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80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52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24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38AEC3-F441-45DA-A881-A17E71D8537D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3574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Note opposite red/green conventions (down/up versus up/down) for two profiling images — annoying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763C5A-3481-40E3-A22D-09FBAF66D790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91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Or, protein can simply be misfolded (although there are degradation mechanisms)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893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360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08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80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52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24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B45CC-1E6F-4796-8967-BEEF7C4EFED0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561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Both analytical and organic chemistry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7F7947-F185-4185-A201-EEB73D16B2A2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051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Lower right example (IEPD sequence in probe) is from Mahrus-ChemBiol-2005-12-567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893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360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08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80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52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24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EF7B2C-EB85-410C-A566-B6DDDB2ED518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872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Use of hydroxamate isn’t “mechanism-based” in terms of metalloprotease; just uses unrelated knowledge that hydroxamates bind Zn2+, and is known that metalloproteases require Zn2+ (even without knowing their mechanism)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893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360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08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80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52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24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E213DF-2171-46BF-A5B6-98ECF68F90D9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3823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Contrast to Slide 11: there, binding and reactive groups are the same thing (fluorophosphonate); here, binding = hydroxamate, reactive = benzophenone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2B5287-77EA-4513-8A1F-52AEDA562042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136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KIAA1363 = integral membrane hydrolase of unknown function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38" indent="-295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275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8938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3600" indent="-2365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08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80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52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2400" indent="-2365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57E044-8177-4FD6-8F17-B040E4013A03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2431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D3C09-994A-49B5-9669-43A1C58FCF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391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C7709-0249-4FC0-9632-E8F0DC58FA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05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0531B-CDE2-4008-B9C7-8564246D61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0632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AE69E-05F6-495A-97E2-6A7A15D5C5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481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F483C-2A01-4ACA-8906-A5AA1B1B44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217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61F4F-4888-48CE-BD2F-35B05777DD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70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DD6A9-DCE7-4109-9D7B-E0865F5FC2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08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27D20-75EB-4A51-866E-600F149784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1083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6C653-B14E-442E-8DB6-9682528371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527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3614D-1238-4EFF-B584-4547A66B13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821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64F87-D9AF-48E5-8AFB-3416603D21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6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2CEE3-4E87-4384-B411-521FC1EF18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9297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20733-EEF7-4C6A-B906-7D103E3A0F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0519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A2C5E-2F4E-4F62-9D9A-CD5F11EA43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855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/>
            </a:lvl1pPr>
          </a:lstStyle>
          <a:p>
            <a:pPr>
              <a:defRPr/>
            </a:pPr>
            <a:fld id="{15DF11A3-FCEC-49BD-AA3D-A151945919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8485188" y="76200"/>
            <a:ext cx="627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b="0" smtClean="0">
                <a:latin typeface="Times New Roman" panose="02020603050405020304" pitchFamily="18" charset="0"/>
              </a:rPr>
              <a:t>15-</a:t>
            </a:r>
            <a:fld id="{B4C71DB3-1093-498B-9501-17A1AEE4063B}" type="slidenum">
              <a:rPr lang="en-US" altLang="en-US" sz="1400" b="0" smtClean="0">
                <a:latin typeface="Times New Roman" panose="02020603050405020304" pitchFamily="18" charset="0"/>
              </a:rPr>
              <a:pPr eaLnBrk="1" hangingPunct="1">
                <a:defRPr/>
              </a:pPr>
              <a:t>‹#›</a:t>
            </a:fld>
            <a:endParaRPr lang="en-US" altLang="en-US" sz="1400" b="0" smtClean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wmf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wmf"/><Relationship Id="rId5" Type="http://schemas.openxmlformats.org/officeDocument/2006/relationships/image" Target="../media/image33.png"/><Relationship Id="rId4" Type="http://schemas.openxmlformats.org/officeDocument/2006/relationships/image" Target="../media/image32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85738" y="2195513"/>
            <a:ext cx="876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 Bold" charset="0"/>
              </a:rPr>
              <a:t>Lecture </a:t>
            </a:r>
            <a:r>
              <a:rPr lang="en-US" altLang="en-US" sz="3600" dirty="0" smtClean="0">
                <a:solidFill>
                  <a:srgbClr val="0000FF"/>
                </a:solidFill>
                <a:latin typeface="Arial Bold" charset="0"/>
              </a:rPr>
              <a:t>15</a:t>
            </a:r>
            <a:endParaRPr lang="en-US" altLang="en-US" sz="3600" dirty="0">
              <a:solidFill>
                <a:srgbClr val="0000FF"/>
              </a:solidFill>
              <a:latin typeface="Arial Bold" charset="0"/>
            </a:endParaRP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85738" y="3352800"/>
            <a:ext cx="876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 Bold" charset="0"/>
              </a:rPr>
              <a:t>Activity-based protein profiling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152400" y="219075"/>
            <a:ext cx="883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0000FF"/>
                </a:solidFill>
              </a:rPr>
              <a:t>CHEM 570, Fall </a:t>
            </a:r>
            <a:r>
              <a:rPr lang="en-US" altLang="en-US" sz="2200" dirty="0" smtClean="0">
                <a:solidFill>
                  <a:srgbClr val="0000FF"/>
                </a:solidFill>
              </a:rPr>
              <a:t>2017</a:t>
            </a:r>
            <a:endParaRPr lang="en-US" altLang="en-US" sz="2200" dirty="0">
              <a:solidFill>
                <a:srgbClr val="0000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0000FF"/>
                </a:solidFill>
              </a:rPr>
              <a:t>Concepts in Chemical Biology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4"/>
          <p:cNvSpPr txBox="1">
            <a:spLocks noChangeArrowheads="1"/>
          </p:cNvSpPr>
          <p:nvPr/>
        </p:nvSpPr>
        <p:spPr bwMode="auto">
          <a:xfrm>
            <a:off x="311150" y="58738"/>
            <a:ext cx="8604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 Bold" charset="0"/>
              </a:rPr>
              <a:t>ABPP probe design: mechanism-based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342900" y="790575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Serine hydrolase enzymes (peptide bond hydrolysis)</a:t>
            </a:r>
            <a:endParaRPr lang="en-US" altLang="en-US" sz="2400"/>
          </a:p>
        </p:txBody>
      </p:sp>
      <p:pic>
        <p:nvPicPr>
          <p:cNvPr id="18436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7875588" cy="190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7" name="Text Box 31"/>
          <p:cNvSpPr txBox="1">
            <a:spLocks noChangeArrowheads="1"/>
          </p:cNvSpPr>
          <p:nvPr/>
        </p:nvSpPr>
        <p:spPr bwMode="auto">
          <a:xfrm>
            <a:off x="920750" y="6386513"/>
            <a:ext cx="738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Evans &amp; Cravatt, </a:t>
            </a:r>
            <a:r>
              <a:rPr lang="en-US" altLang="en-US" sz="1800" b="0" i="1"/>
              <a:t>Chem. Rev.</a:t>
            </a:r>
            <a:r>
              <a:rPr lang="en-US" altLang="en-US" sz="1800" b="0"/>
              <a:t> </a:t>
            </a:r>
            <a:r>
              <a:rPr lang="en-US" altLang="en-US" sz="1800"/>
              <a:t>2006</a:t>
            </a:r>
            <a:r>
              <a:rPr lang="en-US" altLang="en-US" sz="1800" b="0"/>
              <a:t>, </a:t>
            </a:r>
            <a:r>
              <a:rPr lang="en-US" altLang="en-US" sz="1800" b="0" i="1"/>
              <a:t>106</a:t>
            </a:r>
            <a:r>
              <a:rPr lang="en-US" altLang="en-US" sz="1800" b="0"/>
              <a:t>, 3279</a:t>
            </a:r>
          </a:p>
        </p:txBody>
      </p:sp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1608138" y="5257800"/>
            <a:ext cx="6040437" cy="82232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ABPP probes can be designed rationally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on the basis of the enzyme mechanism</a:t>
            </a:r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579438" y="42672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FF"/>
                </a:solidFill>
              </a:rPr>
              <a:t>Asp</a:t>
            </a:r>
          </a:p>
        </p:txBody>
      </p:sp>
      <p:sp>
        <p:nvSpPr>
          <p:cNvPr id="8226" name="Text Box 34"/>
          <p:cNvSpPr txBox="1">
            <a:spLocks noChangeArrowheads="1"/>
          </p:cNvSpPr>
          <p:nvPr/>
        </p:nvSpPr>
        <p:spPr bwMode="auto">
          <a:xfrm>
            <a:off x="1576388" y="44196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FF"/>
                </a:solidFill>
              </a:rPr>
              <a:t>His</a:t>
            </a:r>
          </a:p>
        </p:txBody>
      </p:sp>
      <p:sp>
        <p:nvSpPr>
          <p:cNvPr id="8227" name="Text Box 35"/>
          <p:cNvSpPr txBox="1">
            <a:spLocks noChangeArrowheads="1"/>
          </p:cNvSpPr>
          <p:nvPr/>
        </p:nvSpPr>
        <p:spPr bwMode="auto">
          <a:xfrm>
            <a:off x="2014538" y="4067175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FF"/>
                </a:solidFill>
              </a:rPr>
              <a:t>Ser</a:t>
            </a:r>
          </a:p>
        </p:txBody>
      </p:sp>
      <p:sp>
        <p:nvSpPr>
          <p:cNvPr id="8228" name="Text Box 36"/>
          <p:cNvSpPr txBox="1">
            <a:spLocks noChangeArrowheads="1"/>
          </p:cNvSpPr>
          <p:nvPr/>
        </p:nvSpPr>
        <p:spPr bwMode="auto">
          <a:xfrm>
            <a:off x="7245350" y="3733800"/>
            <a:ext cx="1898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FF"/>
                </a:solidFill>
              </a:rPr>
              <a:t>acyl-enzyme intermediate</a:t>
            </a:r>
          </a:p>
        </p:txBody>
      </p:sp>
      <p:sp>
        <p:nvSpPr>
          <p:cNvPr id="18443" name="Text Box 4"/>
          <p:cNvSpPr txBox="1">
            <a:spLocks noChangeArrowheads="1"/>
          </p:cNvSpPr>
          <p:nvPr/>
        </p:nvSpPr>
        <p:spPr bwMode="auto">
          <a:xfrm>
            <a:off x="342900" y="1250950"/>
            <a:ext cx="838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•	Comprise ~1% of the mammalian proteome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•	Play important roles in inflammation, angiogenesis, cancer, diabetes, and neuronal plasticity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4" grpId="0" animBg="1"/>
      <p:bldP spid="8225" grpId="0"/>
      <p:bldP spid="8226" grpId="0"/>
      <p:bldP spid="8227" grpId="0"/>
      <p:bldP spid="82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4"/>
          <p:cNvSpPr txBox="1">
            <a:spLocks noChangeArrowheads="1"/>
          </p:cNvSpPr>
          <p:nvPr/>
        </p:nvSpPr>
        <p:spPr bwMode="auto">
          <a:xfrm>
            <a:off x="311150" y="58738"/>
            <a:ext cx="8604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 Bold" charset="0"/>
              </a:rPr>
              <a:t>ABPP probe design: mechanism-based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342900" y="790575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Serine hydrolase enzymes (peptide bond hydrolysis)</a:t>
            </a:r>
            <a:endParaRPr lang="en-US" altLang="en-US" sz="2400"/>
          </a:p>
        </p:txBody>
      </p:sp>
      <p:sp>
        <p:nvSpPr>
          <p:cNvPr id="19460" name="Text Box 17"/>
          <p:cNvSpPr txBox="1">
            <a:spLocks noChangeArrowheads="1"/>
          </p:cNvSpPr>
          <p:nvPr/>
        </p:nvSpPr>
        <p:spPr bwMode="auto">
          <a:xfrm>
            <a:off x="920750" y="6386513"/>
            <a:ext cx="738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Evans &amp; Cravatt, </a:t>
            </a:r>
            <a:r>
              <a:rPr lang="en-US" altLang="en-US" sz="1800" b="0" i="1"/>
              <a:t>Chem. Rev.</a:t>
            </a:r>
            <a:r>
              <a:rPr lang="en-US" altLang="en-US" sz="1800" b="0"/>
              <a:t> </a:t>
            </a:r>
            <a:r>
              <a:rPr lang="en-US" altLang="en-US" sz="1800"/>
              <a:t>2006</a:t>
            </a:r>
            <a:r>
              <a:rPr lang="en-US" altLang="en-US" sz="1800" b="0"/>
              <a:t>, </a:t>
            </a:r>
            <a:r>
              <a:rPr lang="en-US" altLang="en-US" sz="1800" b="0" i="1"/>
              <a:t>106</a:t>
            </a:r>
            <a:r>
              <a:rPr lang="en-US" altLang="en-US" sz="1800" b="0"/>
              <a:t>, 3279</a:t>
            </a:r>
          </a:p>
        </p:txBody>
      </p:sp>
      <p:pic>
        <p:nvPicPr>
          <p:cNvPr id="19461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514475"/>
            <a:ext cx="8153400" cy="197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2" name="Text Box 19"/>
          <p:cNvSpPr txBox="1">
            <a:spLocks noChangeArrowheads="1"/>
          </p:cNvSpPr>
          <p:nvPr/>
        </p:nvSpPr>
        <p:spPr bwMode="auto">
          <a:xfrm>
            <a:off x="304800" y="18288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CC"/>
                </a:solidFill>
              </a:rPr>
              <a:t>fluoro-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CC"/>
                </a:solidFill>
              </a:rPr>
              <a:t>phosphonate</a:t>
            </a:r>
          </a:p>
        </p:txBody>
      </p:sp>
      <p:sp>
        <p:nvSpPr>
          <p:cNvPr id="19463" name="Text Box 20"/>
          <p:cNvSpPr txBox="1">
            <a:spLocks noChangeArrowheads="1"/>
          </p:cNvSpPr>
          <p:nvPr/>
        </p:nvSpPr>
        <p:spPr bwMode="auto">
          <a:xfrm>
            <a:off x="6324600" y="1447800"/>
            <a:ext cx="1441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inactivated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enzyme</a:t>
            </a:r>
          </a:p>
        </p:txBody>
      </p:sp>
      <p:pic>
        <p:nvPicPr>
          <p:cNvPr id="20501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36988"/>
            <a:ext cx="8001000" cy="203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3171825" y="4954588"/>
            <a:ext cx="457200" cy="608012"/>
          </a:xfrm>
          <a:prstGeom prst="rect">
            <a:avLst/>
          </a:prstGeom>
          <a:noFill/>
          <a:ln w="19050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7475538" y="4814888"/>
            <a:ext cx="525462" cy="641350"/>
          </a:xfrm>
          <a:prstGeom prst="rect">
            <a:avLst/>
          </a:prstGeom>
          <a:noFill/>
          <a:ln w="19050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222250" y="5588000"/>
            <a:ext cx="2368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BC9A05"/>
                </a:solidFill>
              </a:rPr>
              <a:t>rhodamine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BC9A05"/>
                </a:solidFill>
              </a:rPr>
              <a:t>(for visualization)</a:t>
            </a:r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525463" y="4114800"/>
            <a:ext cx="1531937" cy="1447800"/>
          </a:xfrm>
          <a:prstGeom prst="rect">
            <a:avLst/>
          </a:prstGeom>
          <a:noFill/>
          <a:ln w="19050">
            <a:solidFill>
              <a:srgbClr val="BC9A0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2057400" y="4191000"/>
            <a:ext cx="2368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CC"/>
                </a:solidFill>
              </a:rPr>
              <a:t>broad spectrum reactivity</a:t>
            </a:r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4800600" y="3990975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FF"/>
                </a:solidFill>
              </a:rPr>
              <a:t>substrate mimetic groups</a:t>
            </a:r>
          </a:p>
        </p:txBody>
      </p:sp>
      <p:sp>
        <p:nvSpPr>
          <p:cNvPr id="20508" name="Rectangle 28"/>
          <p:cNvSpPr>
            <a:spLocks noChangeArrowheads="1"/>
          </p:cNvSpPr>
          <p:nvPr/>
        </p:nvSpPr>
        <p:spPr bwMode="auto">
          <a:xfrm>
            <a:off x="5257800" y="4419600"/>
            <a:ext cx="2182813" cy="13716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3938588" y="5641975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BC9A05"/>
                </a:solidFill>
              </a:rPr>
              <a:t>biotin</a:t>
            </a:r>
          </a:p>
        </p:txBody>
      </p:sp>
      <p:sp>
        <p:nvSpPr>
          <p:cNvPr id="20510" name="Line 30"/>
          <p:cNvSpPr>
            <a:spLocks noChangeShapeType="1"/>
          </p:cNvSpPr>
          <p:nvPr/>
        </p:nvSpPr>
        <p:spPr bwMode="auto">
          <a:xfrm>
            <a:off x="228600" y="3700463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3848100" y="4846638"/>
            <a:ext cx="1231900" cy="763587"/>
          </a:xfrm>
          <a:prstGeom prst="rect">
            <a:avLst/>
          </a:prstGeom>
          <a:noFill/>
          <a:ln w="19050">
            <a:solidFill>
              <a:srgbClr val="BC9A0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2027238" y="2989263"/>
            <a:ext cx="134302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9900"/>
                </a:solidFill>
              </a:rPr>
              <a:t>(Ser probably not fully O</a:t>
            </a:r>
            <a:r>
              <a:rPr lang="en-US" altLang="en-US" sz="1400" baseline="30000">
                <a:solidFill>
                  <a:srgbClr val="009900"/>
                </a:solidFill>
              </a:rPr>
              <a:t>–</a:t>
            </a:r>
            <a:r>
              <a:rPr lang="en-US" altLang="en-US" sz="1400">
                <a:solidFill>
                  <a:srgbClr val="0099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2" grpId="0" animBg="1"/>
      <p:bldP spid="20503" grpId="0" animBg="1"/>
      <p:bldP spid="20504" grpId="0"/>
      <p:bldP spid="20505" grpId="0" animBg="1"/>
      <p:bldP spid="20506" grpId="0"/>
      <p:bldP spid="20507" grpId="0"/>
      <p:bldP spid="20508" grpId="0" animBg="1"/>
      <p:bldP spid="20509" grpId="0"/>
      <p:bldP spid="20510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7"/>
          <p:cNvSpPr txBox="1">
            <a:spLocks noChangeArrowheads="1"/>
          </p:cNvSpPr>
          <p:nvPr/>
        </p:nvSpPr>
        <p:spPr bwMode="auto">
          <a:xfrm>
            <a:off x="311150" y="58738"/>
            <a:ext cx="86042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 Bold" charset="0"/>
              </a:rPr>
              <a:t>ABPP probe design: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 Bold" charset="0"/>
              </a:rPr>
              <a:t>protein-reactive natural products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342900" y="116205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900"/>
                </a:solidFill>
              </a:rPr>
              <a:t>Wortmannin-based probes for lipid and protein kinases</a:t>
            </a:r>
          </a:p>
        </p:txBody>
      </p:sp>
      <p:sp>
        <p:nvSpPr>
          <p:cNvPr id="21508" name="Text Box 19"/>
          <p:cNvSpPr txBox="1">
            <a:spLocks noChangeArrowheads="1"/>
          </p:cNvSpPr>
          <p:nvPr/>
        </p:nvSpPr>
        <p:spPr bwMode="auto">
          <a:xfrm>
            <a:off x="5438775" y="1847850"/>
            <a:ext cx="35052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9900CC"/>
                </a:solidFill>
              </a:rPr>
              <a:t>fungal metabolite; covalently labels kinases of the phosphoinositide-3-kinase (PI3K) family by targeting a conserved </a:t>
            </a:r>
            <a:r>
              <a:rPr lang="en-US" altLang="en-US" sz="2000">
                <a:solidFill>
                  <a:srgbClr val="FF0000"/>
                </a:solidFill>
              </a:rPr>
              <a:t>lysine</a:t>
            </a:r>
            <a:r>
              <a:rPr lang="en-US" altLang="en-US" sz="2000">
                <a:solidFill>
                  <a:srgbClr val="9900CC"/>
                </a:solidFill>
              </a:rPr>
              <a:t> in the nucleotide-binding domain</a:t>
            </a:r>
          </a:p>
        </p:txBody>
      </p:sp>
      <p:pic>
        <p:nvPicPr>
          <p:cNvPr id="21509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50292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0" name="Rectangle 25"/>
          <p:cNvSpPr>
            <a:spLocks noChangeArrowheads="1"/>
          </p:cNvSpPr>
          <p:nvPr/>
        </p:nvSpPr>
        <p:spPr bwMode="auto">
          <a:xfrm>
            <a:off x="457200" y="1752600"/>
            <a:ext cx="1524000" cy="1371600"/>
          </a:xfrm>
          <a:prstGeom prst="rect">
            <a:avLst/>
          </a:prstGeom>
          <a:noFill/>
          <a:ln w="1905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11" name="Text Box 26"/>
          <p:cNvSpPr txBox="1">
            <a:spLocks noChangeArrowheads="1"/>
          </p:cNvSpPr>
          <p:nvPr/>
        </p:nvSpPr>
        <p:spPr bwMode="auto">
          <a:xfrm>
            <a:off x="828675" y="3343275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Lys</a:t>
            </a:r>
            <a:endParaRPr lang="en-US" altLang="en-US" sz="2000">
              <a:solidFill>
                <a:srgbClr val="9900CC"/>
              </a:solidFill>
            </a:endParaRPr>
          </a:p>
        </p:txBody>
      </p:sp>
      <p:pic>
        <p:nvPicPr>
          <p:cNvPr id="15387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0"/>
            <a:ext cx="5334000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88" name="Line 28"/>
          <p:cNvSpPr>
            <a:spLocks noChangeShapeType="1"/>
          </p:cNvSpPr>
          <p:nvPr/>
        </p:nvSpPr>
        <p:spPr bwMode="auto">
          <a:xfrm>
            <a:off x="228600" y="436245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5895975" y="4794250"/>
            <a:ext cx="2971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FF"/>
                </a:solidFill>
              </a:rPr>
              <a:t>ABPs based on wortmannin by minor covalent modification</a:t>
            </a:r>
          </a:p>
        </p:txBody>
      </p:sp>
      <p:sp>
        <p:nvSpPr>
          <p:cNvPr id="15390" name="Rectangle 30"/>
          <p:cNvSpPr>
            <a:spLocks noChangeArrowheads="1"/>
          </p:cNvSpPr>
          <p:nvPr/>
        </p:nvSpPr>
        <p:spPr bwMode="auto">
          <a:xfrm>
            <a:off x="990600" y="4757738"/>
            <a:ext cx="180975" cy="219075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391" name="Rectangle 31"/>
          <p:cNvSpPr>
            <a:spLocks noChangeArrowheads="1"/>
          </p:cNvSpPr>
          <p:nvPr/>
        </p:nvSpPr>
        <p:spPr bwMode="auto">
          <a:xfrm>
            <a:off x="2557463" y="4862513"/>
            <a:ext cx="180975" cy="219075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392" name="Rectangle 32"/>
          <p:cNvSpPr>
            <a:spLocks noChangeArrowheads="1"/>
          </p:cNvSpPr>
          <p:nvPr/>
        </p:nvSpPr>
        <p:spPr bwMode="auto">
          <a:xfrm>
            <a:off x="5114925" y="4810125"/>
            <a:ext cx="266700" cy="257175"/>
          </a:xfrm>
          <a:prstGeom prst="rect">
            <a:avLst/>
          </a:prstGeom>
          <a:noFill/>
          <a:ln w="19050">
            <a:solidFill>
              <a:srgbClr val="BC9A0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394" name="Rectangle 34"/>
          <p:cNvSpPr>
            <a:spLocks noChangeArrowheads="1"/>
          </p:cNvSpPr>
          <p:nvPr/>
        </p:nvSpPr>
        <p:spPr bwMode="auto">
          <a:xfrm>
            <a:off x="5286375" y="5638800"/>
            <a:ext cx="501650" cy="257175"/>
          </a:xfrm>
          <a:prstGeom prst="rect">
            <a:avLst/>
          </a:prstGeom>
          <a:noFill/>
          <a:ln w="19050">
            <a:solidFill>
              <a:srgbClr val="BC9A0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19" name="Text Box 35"/>
          <p:cNvSpPr txBox="1">
            <a:spLocks noChangeArrowheads="1"/>
          </p:cNvSpPr>
          <p:nvPr/>
        </p:nvSpPr>
        <p:spPr bwMode="auto">
          <a:xfrm>
            <a:off x="920750" y="6386513"/>
            <a:ext cx="738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Evans &amp; Cravatt, </a:t>
            </a:r>
            <a:r>
              <a:rPr lang="en-US" altLang="en-US" sz="1800" b="0" i="1"/>
              <a:t>Chem. Rev.</a:t>
            </a:r>
            <a:r>
              <a:rPr lang="en-US" altLang="en-US" sz="1800" b="0"/>
              <a:t> </a:t>
            </a:r>
            <a:r>
              <a:rPr lang="en-US" altLang="en-US" sz="1800"/>
              <a:t>2006</a:t>
            </a:r>
            <a:r>
              <a:rPr lang="en-US" altLang="en-US" sz="1800" b="0"/>
              <a:t>, </a:t>
            </a:r>
            <a:r>
              <a:rPr lang="en-US" altLang="en-US" sz="1800" b="0" i="1"/>
              <a:t>106</a:t>
            </a:r>
            <a:r>
              <a:rPr lang="en-US" altLang="en-US" sz="1800" b="0"/>
              <a:t>, 3279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8" grpId="0" animBg="1"/>
      <p:bldP spid="15389" grpId="0"/>
      <p:bldP spid="15390" grpId="0" animBg="1"/>
      <p:bldP spid="15391" grpId="0" animBg="1"/>
      <p:bldP spid="15392" grpId="0" animBg="1"/>
      <p:bldP spid="1539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8"/>
          <p:cNvSpPr txBox="1">
            <a:spLocks noChangeArrowheads="1"/>
          </p:cNvSpPr>
          <p:nvPr/>
        </p:nvSpPr>
        <p:spPr bwMode="auto">
          <a:xfrm>
            <a:off x="311150" y="58738"/>
            <a:ext cx="8604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 Bold" charset="0"/>
              </a:rPr>
              <a:t>General ABPP probe design strategy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342900" y="752475"/>
            <a:ext cx="8382000" cy="8223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if the enzyme mechanism is unknown,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and there are no covalent inhibitors?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42900" y="1647825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Example: metalloproteases</a:t>
            </a:r>
          </a:p>
        </p:txBody>
      </p:sp>
      <p:sp>
        <p:nvSpPr>
          <p:cNvPr id="22533" name="Text Box 13"/>
          <p:cNvSpPr txBox="1">
            <a:spLocks noChangeArrowheads="1"/>
          </p:cNvSpPr>
          <p:nvPr/>
        </p:nvSpPr>
        <p:spPr bwMode="auto">
          <a:xfrm>
            <a:off x="920750" y="6386513"/>
            <a:ext cx="738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Evans &amp; Cravatt, </a:t>
            </a:r>
            <a:r>
              <a:rPr lang="en-US" altLang="en-US" sz="1800" b="0" i="1"/>
              <a:t>Chem. Rev.</a:t>
            </a:r>
            <a:r>
              <a:rPr lang="en-US" altLang="en-US" sz="1800" b="0"/>
              <a:t> </a:t>
            </a:r>
            <a:r>
              <a:rPr lang="en-US" altLang="en-US" sz="1800"/>
              <a:t>2006</a:t>
            </a:r>
            <a:r>
              <a:rPr lang="en-US" altLang="en-US" sz="1800" b="0"/>
              <a:t>, </a:t>
            </a:r>
            <a:r>
              <a:rPr lang="en-US" altLang="en-US" sz="1800" b="0" i="1"/>
              <a:t>106</a:t>
            </a:r>
            <a:r>
              <a:rPr lang="en-US" altLang="en-US" sz="1800" b="0"/>
              <a:t>, 3279</a:t>
            </a:r>
          </a:p>
        </p:txBody>
      </p:sp>
      <p:pic>
        <p:nvPicPr>
          <p:cNvPr id="30735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133600"/>
            <a:ext cx="708660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7286625" y="2590800"/>
            <a:ext cx="18288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peptide bond cleaved without any covalent bond formed to enzyme!</a:t>
            </a:r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228600" y="4276725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0738" name="Picture 18" descr="hydroxamate inhibi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95800"/>
            <a:ext cx="4114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5410200" y="4876800"/>
            <a:ext cx="2971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9900"/>
                </a:solidFill>
              </a:rPr>
              <a:t>Hydroxamates</a:t>
            </a:r>
            <a:r>
              <a:rPr lang="en-US" altLang="en-US" sz="2000"/>
              <a:t> inhibit metalloproteases by chelating Zn</a:t>
            </a:r>
            <a:r>
              <a:rPr lang="en-US" altLang="en-US" sz="2000" baseline="30000"/>
              <a:t>2+</a:t>
            </a:r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3733800" y="5564188"/>
            <a:ext cx="550863" cy="512762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36" grpId="0"/>
      <p:bldP spid="30737" grpId="0" animBg="1"/>
      <p:bldP spid="30739" grpId="0"/>
      <p:bldP spid="307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3"/>
          <p:cNvSpPr txBox="1">
            <a:spLocks noChangeArrowheads="1"/>
          </p:cNvSpPr>
          <p:nvPr/>
        </p:nvSpPr>
        <p:spPr bwMode="auto">
          <a:xfrm>
            <a:off x="311150" y="58738"/>
            <a:ext cx="8604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 Bold" charset="0"/>
              </a:rPr>
              <a:t>General ABPP probe design strategy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42900" y="742950"/>
            <a:ext cx="8382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900"/>
                </a:solidFill>
              </a:rPr>
              <a:t>Create ABPP probe by appending 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00CC"/>
                </a:solidFill>
              </a:rPr>
              <a:t>benzophenone</a:t>
            </a:r>
            <a:r>
              <a:rPr lang="en-US" altLang="en-US" sz="2400">
                <a:solidFill>
                  <a:srgbClr val="009900"/>
                </a:solidFill>
              </a:rPr>
              <a:t> group onto a </a:t>
            </a:r>
            <a:r>
              <a:rPr lang="en-US" altLang="en-US" sz="2400">
                <a:solidFill>
                  <a:srgbClr val="FF9900"/>
                </a:solidFill>
              </a:rPr>
              <a:t>hydroxamate inhibitor</a:t>
            </a:r>
          </a:p>
        </p:txBody>
      </p:sp>
      <p:pic>
        <p:nvPicPr>
          <p:cNvPr id="24580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1676400"/>
            <a:ext cx="7478713" cy="407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1" name="Rectangle 16"/>
          <p:cNvSpPr>
            <a:spLocks noChangeArrowheads="1"/>
          </p:cNvSpPr>
          <p:nvPr/>
        </p:nvSpPr>
        <p:spPr bwMode="auto">
          <a:xfrm>
            <a:off x="4191000" y="2867025"/>
            <a:ext cx="628650" cy="550863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82" name="Rectangle 17"/>
          <p:cNvSpPr>
            <a:spLocks noChangeArrowheads="1"/>
          </p:cNvSpPr>
          <p:nvPr/>
        </p:nvSpPr>
        <p:spPr bwMode="auto">
          <a:xfrm>
            <a:off x="6858000" y="2867025"/>
            <a:ext cx="628650" cy="550863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83" name="Rectangle 18"/>
          <p:cNvSpPr>
            <a:spLocks noChangeArrowheads="1"/>
          </p:cNvSpPr>
          <p:nvPr/>
        </p:nvSpPr>
        <p:spPr bwMode="auto">
          <a:xfrm>
            <a:off x="4191000" y="3505200"/>
            <a:ext cx="1149350" cy="860425"/>
          </a:xfrm>
          <a:prstGeom prst="rect">
            <a:avLst/>
          </a:prstGeom>
          <a:noFill/>
          <a:ln w="19050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84" name="Rectangle 19"/>
          <p:cNvSpPr>
            <a:spLocks noChangeArrowheads="1"/>
          </p:cNvSpPr>
          <p:nvPr/>
        </p:nvSpPr>
        <p:spPr bwMode="auto">
          <a:xfrm>
            <a:off x="2657475" y="5229225"/>
            <a:ext cx="841375" cy="542925"/>
          </a:xfrm>
          <a:prstGeom prst="rect">
            <a:avLst/>
          </a:prstGeom>
          <a:noFill/>
          <a:ln w="19050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228600" y="5883275"/>
            <a:ext cx="8686800" cy="82232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General strategy: elaborate an existing inhibitor to include both an </a:t>
            </a:r>
            <a:r>
              <a:rPr lang="en-US" altLang="en-US" sz="2400">
                <a:solidFill>
                  <a:srgbClr val="BC9A05"/>
                </a:solidFill>
              </a:rPr>
              <a:t>analytical tag</a:t>
            </a:r>
            <a:r>
              <a:rPr lang="en-US" altLang="en-US" sz="2400"/>
              <a:t> and a </a:t>
            </a:r>
            <a:r>
              <a:rPr lang="en-US" altLang="en-US" sz="2400">
                <a:solidFill>
                  <a:srgbClr val="9900CC"/>
                </a:solidFill>
              </a:rPr>
              <a:t>covalent crosslinking group</a:t>
            </a:r>
          </a:p>
        </p:txBody>
      </p:sp>
      <p:sp>
        <p:nvSpPr>
          <p:cNvPr id="24586" name="Rectangle 21"/>
          <p:cNvSpPr>
            <a:spLocks noChangeArrowheads="1"/>
          </p:cNvSpPr>
          <p:nvPr/>
        </p:nvSpPr>
        <p:spPr bwMode="auto">
          <a:xfrm>
            <a:off x="5943600" y="4724400"/>
            <a:ext cx="838200" cy="579438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87" name="Rectangle 22"/>
          <p:cNvSpPr>
            <a:spLocks noChangeArrowheads="1"/>
          </p:cNvSpPr>
          <p:nvPr/>
        </p:nvSpPr>
        <p:spPr bwMode="auto">
          <a:xfrm>
            <a:off x="2962275" y="4905375"/>
            <a:ext cx="314325" cy="249238"/>
          </a:xfrm>
          <a:prstGeom prst="rect">
            <a:avLst/>
          </a:prstGeom>
          <a:noFill/>
          <a:ln w="19050">
            <a:solidFill>
              <a:srgbClr val="BC9A0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88" name="Rectangle 23"/>
          <p:cNvSpPr>
            <a:spLocks noChangeArrowheads="1"/>
          </p:cNvSpPr>
          <p:nvPr/>
        </p:nvSpPr>
        <p:spPr bwMode="auto">
          <a:xfrm>
            <a:off x="5686425" y="5419725"/>
            <a:ext cx="314325" cy="249238"/>
          </a:xfrm>
          <a:prstGeom prst="rect">
            <a:avLst/>
          </a:prstGeom>
          <a:noFill/>
          <a:ln w="19050">
            <a:solidFill>
              <a:srgbClr val="BC9A0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89" name="Rectangle 16"/>
          <p:cNvSpPr>
            <a:spLocks noChangeArrowheads="1"/>
          </p:cNvSpPr>
          <p:nvPr/>
        </p:nvSpPr>
        <p:spPr bwMode="auto">
          <a:xfrm>
            <a:off x="1304925" y="4754563"/>
            <a:ext cx="628650" cy="550862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90" name="Rectangle 16"/>
          <p:cNvSpPr>
            <a:spLocks noChangeArrowheads="1"/>
          </p:cNvSpPr>
          <p:nvPr/>
        </p:nvSpPr>
        <p:spPr bwMode="auto">
          <a:xfrm>
            <a:off x="3994150" y="4924425"/>
            <a:ext cx="628650" cy="550863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342900" y="790575"/>
            <a:ext cx="8382000" cy="16605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26627" name="Text Box 10"/>
          <p:cNvSpPr txBox="1">
            <a:spLocks noChangeArrowheads="1"/>
          </p:cNvSpPr>
          <p:nvPr/>
        </p:nvSpPr>
        <p:spPr bwMode="auto">
          <a:xfrm>
            <a:off x="82550" y="58738"/>
            <a:ext cx="8604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Arial Bold" charset="0"/>
              </a:rPr>
              <a:t>ABPP in action: example using serine hydrolases</a:t>
            </a:r>
          </a:p>
        </p:txBody>
      </p:sp>
      <p:sp>
        <p:nvSpPr>
          <p:cNvPr id="26628" name="Text Box 11"/>
          <p:cNvSpPr txBox="1">
            <a:spLocks noChangeArrowheads="1"/>
          </p:cNvSpPr>
          <p:nvPr/>
        </p:nvSpPr>
        <p:spPr bwMode="auto">
          <a:xfrm>
            <a:off x="920750" y="6386513"/>
            <a:ext cx="738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Jessani et al., </a:t>
            </a:r>
            <a:r>
              <a:rPr lang="en-US" altLang="en-US" sz="1800" b="0" i="1"/>
              <a:t>Proc. Natl. Acad. Sci. USA</a:t>
            </a:r>
            <a:r>
              <a:rPr lang="en-US" altLang="en-US" sz="1800" b="0"/>
              <a:t> </a:t>
            </a:r>
            <a:r>
              <a:rPr lang="en-US" altLang="en-US" sz="1800"/>
              <a:t>2002</a:t>
            </a:r>
            <a:r>
              <a:rPr lang="en-US" altLang="en-US" sz="1800" b="0"/>
              <a:t>, </a:t>
            </a:r>
            <a:r>
              <a:rPr lang="en-US" altLang="en-US" sz="1800" b="0" i="1"/>
              <a:t>99</a:t>
            </a:r>
            <a:r>
              <a:rPr lang="en-US" altLang="en-US" sz="1800" b="0"/>
              <a:t>, 10335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09600" y="2625725"/>
            <a:ext cx="7848600" cy="11874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u="sng"/>
              <a:t>Hypothesis</a:t>
            </a:r>
            <a:r>
              <a:rPr lang="en-US" altLang="en-US" sz="2400"/>
              <a:t>: Because of the diverse functions of serine hydrolases, profiling may provide sufficient information to differentiate cellular disease states</a:t>
            </a:r>
          </a:p>
        </p:txBody>
      </p:sp>
      <p:pic>
        <p:nvPicPr>
          <p:cNvPr id="1639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4149725"/>
            <a:ext cx="3124200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622300" y="4149725"/>
            <a:ext cx="1447800" cy="1408113"/>
          </a:xfrm>
          <a:prstGeom prst="rect">
            <a:avLst/>
          </a:prstGeom>
          <a:noFill/>
          <a:ln w="19050">
            <a:solidFill>
              <a:srgbClr val="BC9A0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203200" y="5607050"/>
            <a:ext cx="2368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BC9A05"/>
                </a:solidFill>
              </a:rPr>
              <a:t>rhodamine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BC9A05"/>
                </a:solidFill>
              </a:rPr>
              <a:t>(for visualization)</a:t>
            </a:r>
          </a:p>
        </p:txBody>
      </p:sp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3184525" y="5045075"/>
            <a:ext cx="457200" cy="550863"/>
          </a:xfrm>
          <a:prstGeom prst="rect">
            <a:avLst/>
          </a:prstGeom>
          <a:noFill/>
          <a:ln w="19050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1898650" y="4273550"/>
            <a:ext cx="2368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CC"/>
                </a:solidFill>
              </a:rPr>
              <a:t>broad spectrum reactivity</a:t>
            </a: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4086225" y="4521200"/>
            <a:ext cx="479425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9900CC"/>
                </a:solidFill>
              </a:rPr>
              <a:t>Broadly reactive fluorophosphonate ABPP probe,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BC9A05"/>
                </a:solidFill>
              </a:rPr>
              <a:t>fluorescently labeled</a:t>
            </a:r>
          </a:p>
        </p:txBody>
      </p:sp>
      <p:sp>
        <p:nvSpPr>
          <p:cNvPr id="26636" name="Text Box 4"/>
          <p:cNvSpPr txBox="1">
            <a:spLocks noChangeArrowheads="1"/>
          </p:cNvSpPr>
          <p:nvPr/>
        </p:nvSpPr>
        <p:spPr bwMode="auto">
          <a:xfrm>
            <a:off x="342900" y="790575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Serine hydrolase enzymes (peptide bond hydrolysis)</a:t>
            </a:r>
            <a:endParaRPr lang="en-US" altLang="en-US" sz="2400"/>
          </a:p>
        </p:txBody>
      </p:sp>
      <p:sp>
        <p:nvSpPr>
          <p:cNvPr id="26637" name="Text Box 4"/>
          <p:cNvSpPr txBox="1">
            <a:spLocks noChangeArrowheads="1"/>
          </p:cNvSpPr>
          <p:nvPr/>
        </p:nvSpPr>
        <p:spPr bwMode="auto">
          <a:xfrm>
            <a:off x="342900" y="1250950"/>
            <a:ext cx="838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•	Comprise ~1% of the mammalian proteome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•	Play important roles in inflammation, angiogenesis, cancer, diabetes, and neuronal plasticity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405" grpId="0" animBg="1"/>
      <p:bldP spid="16406" grpId="0"/>
      <p:bldP spid="16407" grpId="0" animBg="1"/>
      <p:bldP spid="16408" grpId="0"/>
      <p:bldP spid="1640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 r="38461"/>
          <a:stretch>
            <a:fillRect/>
          </a:stretch>
        </p:blipFill>
        <p:spPr>
          <a:xfrm>
            <a:off x="533400" y="3233738"/>
            <a:ext cx="5486400" cy="2746375"/>
          </a:xfrm>
          <a:noFill/>
        </p:spPr>
      </p:pic>
      <p:sp>
        <p:nvSpPr>
          <p:cNvPr id="27651" name="Text Box 8"/>
          <p:cNvSpPr txBox="1">
            <a:spLocks noChangeArrowheads="1"/>
          </p:cNvSpPr>
          <p:nvPr/>
        </p:nvSpPr>
        <p:spPr bwMode="auto">
          <a:xfrm>
            <a:off x="6148388" y="4416425"/>
            <a:ext cx="1776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SDS-PAGE</a:t>
            </a:r>
          </a:p>
        </p:txBody>
      </p:sp>
      <p:sp>
        <p:nvSpPr>
          <p:cNvPr id="27652" name="Text Box 10"/>
          <p:cNvSpPr txBox="1">
            <a:spLocks noChangeArrowheads="1"/>
          </p:cNvSpPr>
          <p:nvPr/>
        </p:nvSpPr>
        <p:spPr bwMode="auto">
          <a:xfrm>
            <a:off x="82550" y="58738"/>
            <a:ext cx="8604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Arial Bold" charset="0"/>
              </a:rPr>
              <a:t>ABPP in action: example using serine hydrolases</a:t>
            </a:r>
          </a:p>
        </p:txBody>
      </p:sp>
      <p:sp>
        <p:nvSpPr>
          <p:cNvPr id="27653" name="Text Box 11"/>
          <p:cNvSpPr txBox="1">
            <a:spLocks noChangeArrowheads="1"/>
          </p:cNvSpPr>
          <p:nvPr/>
        </p:nvSpPr>
        <p:spPr bwMode="auto">
          <a:xfrm>
            <a:off x="609600" y="5976938"/>
            <a:ext cx="479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CC"/>
                </a:solidFill>
              </a:rPr>
              <a:t>(Just one ABP used in this experiment)</a:t>
            </a:r>
            <a:endParaRPr lang="en-US" altLang="en-US" sz="1800">
              <a:solidFill>
                <a:srgbClr val="BC9A05"/>
              </a:solidFill>
            </a:endParaRPr>
          </a:p>
        </p:txBody>
      </p:sp>
      <p:sp>
        <p:nvSpPr>
          <p:cNvPr id="27654" name="Text Box 12"/>
          <p:cNvSpPr txBox="1">
            <a:spLocks noChangeArrowheads="1"/>
          </p:cNvSpPr>
          <p:nvPr/>
        </p:nvSpPr>
        <p:spPr bwMode="auto">
          <a:xfrm>
            <a:off x="920750" y="6386513"/>
            <a:ext cx="738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Jessani et al., </a:t>
            </a:r>
            <a:r>
              <a:rPr lang="en-US" altLang="en-US" sz="1800" b="0" i="1"/>
              <a:t>Proc. Natl. Acad. Sci. USA</a:t>
            </a:r>
            <a:r>
              <a:rPr lang="en-US" altLang="en-US" sz="1800" b="0"/>
              <a:t> </a:t>
            </a:r>
            <a:r>
              <a:rPr lang="en-US" altLang="en-US" sz="1800"/>
              <a:t>2002</a:t>
            </a:r>
            <a:r>
              <a:rPr lang="en-US" altLang="en-US" sz="1800" b="0"/>
              <a:t>, </a:t>
            </a:r>
            <a:r>
              <a:rPr lang="en-US" altLang="en-US" sz="1800" b="0" i="1"/>
              <a:t>99</a:t>
            </a:r>
            <a:r>
              <a:rPr lang="en-US" altLang="en-US" sz="1800" b="0"/>
              <a:t>, 10335</a:t>
            </a:r>
          </a:p>
        </p:txBody>
      </p:sp>
      <p:sp>
        <p:nvSpPr>
          <p:cNvPr id="27655" name="Text Box 4"/>
          <p:cNvSpPr txBox="1">
            <a:spLocks noChangeArrowheads="1"/>
          </p:cNvSpPr>
          <p:nvPr/>
        </p:nvSpPr>
        <p:spPr bwMode="auto">
          <a:xfrm>
            <a:off x="342900" y="714375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Experimental procedure:</a:t>
            </a:r>
          </a:p>
        </p:txBody>
      </p:sp>
      <p:sp>
        <p:nvSpPr>
          <p:cNvPr id="27656" name="Text Box 4"/>
          <p:cNvSpPr txBox="1">
            <a:spLocks noChangeArrowheads="1"/>
          </p:cNvSpPr>
          <p:nvPr/>
        </p:nvSpPr>
        <p:spPr bwMode="auto">
          <a:xfrm>
            <a:off x="342900" y="1295400"/>
            <a:ext cx="75819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•	Obtained </a:t>
            </a:r>
            <a:r>
              <a:rPr lang="en-US" altLang="en-US" sz="2400">
                <a:solidFill>
                  <a:srgbClr val="FF0000"/>
                </a:solidFill>
              </a:rPr>
              <a:t>cancer cell lines</a:t>
            </a:r>
            <a:r>
              <a:rPr lang="en-US" altLang="en-US" sz="2400"/>
              <a:t> of varying origin (melanoma, breast, ovarian) and phenotype (aggressive vs. nonaggressive)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•	Separated cell lines into their </a:t>
            </a:r>
            <a:r>
              <a:rPr lang="en-US" altLang="en-US" sz="2400">
                <a:solidFill>
                  <a:srgbClr val="FF0000"/>
                </a:solidFill>
              </a:rPr>
              <a:t>secreted</a:t>
            </a:r>
            <a:r>
              <a:rPr lang="en-US" altLang="en-US" sz="2400"/>
              <a:t>, </a:t>
            </a:r>
            <a:r>
              <a:rPr lang="en-US" altLang="en-US" sz="2400">
                <a:solidFill>
                  <a:srgbClr val="FF0000"/>
                </a:solidFill>
              </a:rPr>
              <a:t>soluble</a:t>
            </a:r>
            <a:r>
              <a:rPr lang="en-US" altLang="en-US" sz="2400"/>
              <a:t>, and </a:t>
            </a:r>
            <a:r>
              <a:rPr lang="en-US" altLang="en-US" sz="2400">
                <a:solidFill>
                  <a:srgbClr val="FF0000"/>
                </a:solidFill>
              </a:rPr>
              <a:t>membrane</a:t>
            </a:r>
            <a:r>
              <a:rPr lang="en-US" altLang="en-US" sz="2400"/>
              <a:t> proteome fractions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6"/>
          <p:cNvSpPr txBox="1">
            <a:spLocks noChangeArrowheads="1"/>
          </p:cNvSpPr>
          <p:nvPr/>
        </p:nvSpPr>
        <p:spPr bwMode="auto">
          <a:xfrm>
            <a:off x="82550" y="58738"/>
            <a:ext cx="8604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Arial Bold" charset="0"/>
              </a:rPr>
              <a:t>ABPP &amp; serine hydrolases: </a:t>
            </a:r>
            <a:r>
              <a:rPr lang="en-US" altLang="en-US" sz="2800" u="sng" dirty="0">
                <a:solidFill>
                  <a:srgbClr val="0000FF"/>
                </a:solidFill>
                <a:latin typeface="Arial Bold" charset="0"/>
              </a:rPr>
              <a:t>secreted</a:t>
            </a:r>
            <a:r>
              <a:rPr lang="en-US" altLang="en-US" sz="2800" dirty="0">
                <a:solidFill>
                  <a:srgbClr val="0000FF"/>
                </a:solidFill>
                <a:latin typeface="Arial Bold" charset="0"/>
              </a:rPr>
              <a:t> proteome</a:t>
            </a:r>
          </a:p>
        </p:txBody>
      </p:sp>
      <p:grpSp>
        <p:nvGrpSpPr>
          <p:cNvPr id="28675" name="Group 19"/>
          <p:cNvGrpSpPr>
            <a:grpSpLocks/>
          </p:cNvGrpSpPr>
          <p:nvPr/>
        </p:nvGrpSpPr>
        <p:grpSpPr bwMode="auto">
          <a:xfrm>
            <a:off x="1235075" y="533400"/>
            <a:ext cx="7470775" cy="4508500"/>
            <a:chOff x="526" y="456"/>
            <a:chExt cx="4706" cy="2840"/>
          </a:xfrm>
        </p:grpSpPr>
        <p:pic>
          <p:nvPicPr>
            <p:cNvPr id="28685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" y="456"/>
              <a:ext cx="4706" cy="2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686" name="Rectangle 18"/>
            <p:cNvSpPr>
              <a:spLocks noChangeArrowheads="1"/>
            </p:cNvSpPr>
            <p:nvPr/>
          </p:nvSpPr>
          <p:spPr bwMode="auto">
            <a:xfrm>
              <a:off x="526" y="456"/>
              <a:ext cx="19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209550" y="1476375"/>
            <a:ext cx="175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BC9A05"/>
                </a:solidFill>
              </a:rPr>
              <a:t>deglycosylation</a:t>
            </a:r>
          </a:p>
        </p:txBody>
      </p:sp>
      <p:sp>
        <p:nvSpPr>
          <p:cNvPr id="51221" name="Rectangle 21"/>
          <p:cNvSpPr>
            <a:spLocks noChangeArrowheads="1"/>
          </p:cNvSpPr>
          <p:nvPr/>
        </p:nvSpPr>
        <p:spPr bwMode="auto">
          <a:xfrm>
            <a:off x="228600" y="1497013"/>
            <a:ext cx="2514600" cy="293687"/>
          </a:xfrm>
          <a:prstGeom prst="rect">
            <a:avLst/>
          </a:prstGeom>
          <a:noFill/>
          <a:ln w="12700">
            <a:solidFill>
              <a:srgbClr val="BC9A0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257175" y="2819400"/>
            <a:ext cx="18669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In-gel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fluorescence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analysis</a:t>
            </a:r>
          </a:p>
        </p:txBody>
      </p:sp>
      <p:sp>
        <p:nvSpPr>
          <p:cNvPr id="28679" name="Text Box 23"/>
          <p:cNvSpPr txBox="1">
            <a:spLocks noChangeArrowheads="1"/>
          </p:cNvSpPr>
          <p:nvPr/>
        </p:nvSpPr>
        <p:spPr bwMode="auto">
          <a:xfrm>
            <a:off x="920750" y="6386513"/>
            <a:ext cx="738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Jessani et al., </a:t>
            </a:r>
            <a:r>
              <a:rPr lang="en-US" altLang="en-US" sz="1800" b="0" i="1"/>
              <a:t>Proc. Natl. Acad. Sci. USA</a:t>
            </a:r>
            <a:r>
              <a:rPr lang="en-US" altLang="en-US" sz="1800" b="0"/>
              <a:t> </a:t>
            </a:r>
            <a:r>
              <a:rPr lang="en-US" altLang="en-US" sz="1800"/>
              <a:t>2002</a:t>
            </a:r>
            <a:r>
              <a:rPr lang="en-US" altLang="en-US" sz="1800" b="0"/>
              <a:t>, </a:t>
            </a:r>
            <a:r>
              <a:rPr lang="en-US" altLang="en-US" sz="1800" b="0" i="1"/>
              <a:t>99</a:t>
            </a:r>
            <a:r>
              <a:rPr lang="en-US" altLang="en-US" sz="1800" b="0"/>
              <a:t>, 10335</a:t>
            </a:r>
          </a:p>
        </p:txBody>
      </p:sp>
      <p:sp>
        <p:nvSpPr>
          <p:cNvPr id="51224" name="Text Box 24"/>
          <p:cNvSpPr txBox="1">
            <a:spLocks noChangeArrowheads="1"/>
          </p:cNvSpPr>
          <p:nvPr/>
        </p:nvSpPr>
        <p:spPr bwMode="auto">
          <a:xfrm>
            <a:off x="8267700" y="2152650"/>
            <a:ext cx="374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C9A05"/>
                </a:solidFill>
                <a:latin typeface="Symbol" panose="05050102010706020507" pitchFamily="18" charset="2"/>
              </a:rPr>
              <a:t>*</a:t>
            </a:r>
          </a:p>
        </p:txBody>
      </p:sp>
      <p:sp>
        <p:nvSpPr>
          <p:cNvPr id="51229" name="Text Box 29"/>
          <p:cNvSpPr txBox="1">
            <a:spLocks noChangeArrowheads="1"/>
          </p:cNvSpPr>
          <p:nvPr/>
        </p:nvSpPr>
        <p:spPr bwMode="auto">
          <a:xfrm>
            <a:off x="990600" y="2552700"/>
            <a:ext cx="374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C9A05"/>
                </a:solidFill>
                <a:latin typeface="Symbol" panose="05050102010706020507" pitchFamily="18" charset="2"/>
              </a:rPr>
              <a:t>*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2400" y="5229225"/>
            <a:ext cx="8763000" cy="42703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/>
              <a:t>Secreted enzyme activities differed among human cancer lines</a:t>
            </a:r>
          </a:p>
        </p:txBody>
      </p:sp>
      <p:sp>
        <p:nvSpPr>
          <p:cNvPr id="51232" name="Line 32"/>
          <p:cNvSpPr>
            <a:spLocks noChangeShapeType="1"/>
          </p:cNvSpPr>
          <p:nvPr/>
        </p:nvSpPr>
        <p:spPr bwMode="auto">
          <a:xfrm flipH="1">
            <a:off x="7962900" y="2628900"/>
            <a:ext cx="60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52400" y="5791200"/>
            <a:ext cx="87630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FF0000"/>
                </a:solidFill>
              </a:rPr>
              <a:t>Certain serine hydrolases = markers for cells of melanoma origin?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0" grpId="0"/>
      <p:bldP spid="51221" grpId="0" animBg="1"/>
      <p:bldP spid="51224" grpId="0"/>
      <p:bldP spid="51229" grpId="0"/>
      <p:bldP spid="2" grpId="0" animBg="1"/>
      <p:bldP spid="5123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7"/>
          <p:cNvSpPr txBox="1">
            <a:spLocks noChangeArrowheads="1"/>
          </p:cNvSpPr>
          <p:nvPr/>
        </p:nvSpPr>
        <p:spPr bwMode="auto">
          <a:xfrm>
            <a:off x="228600" y="685800"/>
            <a:ext cx="8788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3363" indent="-233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Urokinase: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•	serine protease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•	established marker of human cancer progression in vivo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•	activity regulated by processing and interactions</a:t>
            </a:r>
          </a:p>
        </p:txBody>
      </p:sp>
      <p:sp>
        <p:nvSpPr>
          <p:cNvPr id="29699" name="Text Box 15"/>
          <p:cNvSpPr txBox="1">
            <a:spLocks noChangeArrowheads="1"/>
          </p:cNvSpPr>
          <p:nvPr/>
        </p:nvSpPr>
        <p:spPr bwMode="auto">
          <a:xfrm>
            <a:off x="920750" y="6386513"/>
            <a:ext cx="738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Jessani et al., </a:t>
            </a:r>
            <a:r>
              <a:rPr lang="en-US" altLang="en-US" sz="1800" b="0" i="1"/>
              <a:t>Proc. Natl. Acad. Sci. USA</a:t>
            </a:r>
            <a:r>
              <a:rPr lang="en-US" altLang="en-US" sz="1800" b="0"/>
              <a:t> </a:t>
            </a:r>
            <a:r>
              <a:rPr lang="en-US" altLang="en-US" sz="1800"/>
              <a:t>2002</a:t>
            </a:r>
            <a:r>
              <a:rPr lang="en-US" altLang="en-US" sz="1800" b="0"/>
              <a:t>, </a:t>
            </a:r>
            <a:r>
              <a:rPr lang="en-US" altLang="en-US" sz="1800" b="0" i="1"/>
              <a:t>99</a:t>
            </a:r>
            <a:r>
              <a:rPr lang="en-US" altLang="en-US" sz="1800" b="0"/>
              <a:t>, 10335</a:t>
            </a:r>
          </a:p>
        </p:txBody>
      </p:sp>
      <p:sp>
        <p:nvSpPr>
          <p:cNvPr id="29700" name="Text Box 17"/>
          <p:cNvSpPr txBox="1">
            <a:spLocks noChangeArrowheads="1"/>
          </p:cNvSpPr>
          <p:nvPr/>
        </p:nvSpPr>
        <p:spPr bwMode="auto">
          <a:xfrm>
            <a:off x="82550" y="58738"/>
            <a:ext cx="8604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Arial Bold" charset="0"/>
              </a:rPr>
              <a:t>ABPP &amp; serine hydrolases: </a:t>
            </a:r>
            <a:r>
              <a:rPr lang="en-US" altLang="en-US" sz="2800" u="sng" dirty="0">
                <a:solidFill>
                  <a:srgbClr val="0000FF"/>
                </a:solidFill>
                <a:latin typeface="Arial Bold" charset="0"/>
              </a:rPr>
              <a:t>secreted</a:t>
            </a:r>
            <a:r>
              <a:rPr lang="en-US" altLang="en-US" sz="2800" dirty="0">
                <a:solidFill>
                  <a:srgbClr val="0000FF"/>
                </a:solidFill>
                <a:latin typeface="Arial Bold" charset="0"/>
              </a:rPr>
              <a:t> proteome</a:t>
            </a:r>
          </a:p>
        </p:txBody>
      </p:sp>
      <p:pic>
        <p:nvPicPr>
          <p:cNvPr id="29701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17800"/>
            <a:ext cx="5181600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14300" y="2676525"/>
            <a:ext cx="18669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Level of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active urokinase as measured by ABPP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058025" y="2790825"/>
            <a:ext cx="18669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Urokinase mRNA levels (Northern blot)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85800" y="5334000"/>
            <a:ext cx="7696200" cy="83026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Clear example of mRNA levels </a:t>
            </a:r>
            <a:r>
              <a:rPr lang="en-US" altLang="en-US" sz="2400" u="sng"/>
              <a:t>not</a:t>
            </a:r>
            <a:r>
              <a:rPr lang="en-US" altLang="en-US" sz="2400"/>
              <a:t> correlating well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with actual protein activity</a:t>
            </a:r>
          </a:p>
        </p:txBody>
      </p:sp>
      <p:sp>
        <p:nvSpPr>
          <p:cNvPr id="53273" name="Rectangle 25"/>
          <p:cNvSpPr>
            <a:spLocks noChangeArrowheads="1"/>
          </p:cNvSpPr>
          <p:nvPr/>
        </p:nvSpPr>
        <p:spPr bwMode="auto">
          <a:xfrm>
            <a:off x="180975" y="2581275"/>
            <a:ext cx="4386263" cy="191452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3274" name="Rectangle 26"/>
          <p:cNvSpPr>
            <a:spLocks noChangeArrowheads="1"/>
          </p:cNvSpPr>
          <p:nvPr/>
        </p:nvSpPr>
        <p:spPr bwMode="auto">
          <a:xfrm>
            <a:off x="4638675" y="2581275"/>
            <a:ext cx="4268788" cy="1914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85800" y="4638675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900"/>
                </a:solidFill>
              </a:rPr>
              <a:t>(MUM-2B = highly invasive melanoma cell line)</a:t>
            </a:r>
          </a:p>
        </p:txBody>
      </p:sp>
      <p:sp>
        <p:nvSpPr>
          <p:cNvPr id="53276" name="Text Box 28"/>
          <p:cNvSpPr txBox="1">
            <a:spLocks noChangeArrowheads="1"/>
          </p:cNvSpPr>
          <p:nvPr/>
        </p:nvSpPr>
        <p:spPr bwMode="auto">
          <a:xfrm>
            <a:off x="3905250" y="4038600"/>
            <a:ext cx="374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900"/>
                </a:solidFill>
                <a:latin typeface="Symbol" panose="05050102010706020507" pitchFamily="18" charset="2"/>
              </a:rPr>
              <a:t>*</a:t>
            </a:r>
          </a:p>
        </p:txBody>
      </p:sp>
      <p:sp>
        <p:nvSpPr>
          <p:cNvPr id="53277" name="Text Box 29"/>
          <p:cNvSpPr txBox="1">
            <a:spLocks noChangeArrowheads="1"/>
          </p:cNvSpPr>
          <p:nvPr/>
        </p:nvSpPr>
        <p:spPr bwMode="auto">
          <a:xfrm>
            <a:off x="6610350" y="4038600"/>
            <a:ext cx="374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900"/>
                </a:solidFill>
                <a:latin typeface="Symbol" panose="05050102010706020507" pitchFamily="18" charset="2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2" grpId="0"/>
      <p:bldP spid="3" grpId="0" animBg="1"/>
      <p:bldP spid="53273" grpId="0" animBg="1"/>
      <p:bldP spid="53274" grpId="0" animBg="1"/>
      <p:bldP spid="4" grpId="0"/>
      <p:bldP spid="53276" grpId="0"/>
      <p:bldP spid="5327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1"/>
          <p:cNvSpPr txBox="1">
            <a:spLocks noChangeArrowheads="1"/>
          </p:cNvSpPr>
          <p:nvPr/>
        </p:nvSpPr>
        <p:spPr bwMode="auto">
          <a:xfrm>
            <a:off x="977900" y="5368925"/>
            <a:ext cx="69040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9900"/>
                </a:solidFill>
              </a:rPr>
              <a:t>FAAH (fatty acid amide hydrolase) detected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9900"/>
                </a:solidFill>
              </a:rPr>
              <a:t>only in poorly invasive breast cancer cell lines</a:t>
            </a:r>
          </a:p>
        </p:txBody>
      </p:sp>
      <p:sp>
        <p:nvSpPr>
          <p:cNvPr id="30723" name="Text Box 12"/>
          <p:cNvSpPr txBox="1">
            <a:spLocks noChangeArrowheads="1"/>
          </p:cNvSpPr>
          <p:nvPr/>
        </p:nvSpPr>
        <p:spPr bwMode="auto">
          <a:xfrm>
            <a:off x="920750" y="6386513"/>
            <a:ext cx="738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Jessani et al., </a:t>
            </a:r>
            <a:r>
              <a:rPr lang="en-US" altLang="en-US" sz="1800" b="0" i="1"/>
              <a:t>Proc. Natl. Acad. Sci. USA</a:t>
            </a:r>
            <a:r>
              <a:rPr lang="en-US" altLang="en-US" sz="1800" b="0"/>
              <a:t> </a:t>
            </a:r>
            <a:r>
              <a:rPr lang="en-US" altLang="en-US" sz="1800"/>
              <a:t>2002</a:t>
            </a:r>
            <a:r>
              <a:rPr lang="en-US" altLang="en-US" sz="1800" b="0"/>
              <a:t>, </a:t>
            </a:r>
            <a:r>
              <a:rPr lang="en-US" altLang="en-US" sz="1800" b="0" i="1"/>
              <a:t>99</a:t>
            </a:r>
            <a:r>
              <a:rPr lang="en-US" altLang="en-US" sz="1800" b="0"/>
              <a:t>, 10335</a:t>
            </a:r>
          </a:p>
        </p:txBody>
      </p:sp>
      <p:sp>
        <p:nvSpPr>
          <p:cNvPr id="30724" name="Text Box 14"/>
          <p:cNvSpPr txBox="1">
            <a:spLocks noChangeArrowheads="1"/>
          </p:cNvSpPr>
          <p:nvPr/>
        </p:nvSpPr>
        <p:spPr bwMode="auto">
          <a:xfrm>
            <a:off x="82550" y="58738"/>
            <a:ext cx="8604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Arial Bold" charset="0"/>
              </a:rPr>
              <a:t>ABPP &amp; serine hydrolases: </a:t>
            </a:r>
            <a:r>
              <a:rPr lang="en-US" altLang="en-US" sz="2800" u="sng" dirty="0">
                <a:solidFill>
                  <a:srgbClr val="0000FF"/>
                </a:solidFill>
                <a:latin typeface="Arial Bold" charset="0"/>
              </a:rPr>
              <a:t>membrane</a:t>
            </a:r>
            <a:r>
              <a:rPr lang="en-US" altLang="en-US" sz="2800" dirty="0">
                <a:solidFill>
                  <a:srgbClr val="0000FF"/>
                </a:solidFill>
                <a:latin typeface="Arial Bold" charset="0"/>
              </a:rPr>
              <a:t> proteome</a:t>
            </a:r>
          </a:p>
        </p:txBody>
      </p:sp>
      <p:pic>
        <p:nvPicPr>
          <p:cNvPr id="3072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609600"/>
            <a:ext cx="7318375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6" name="Line 16"/>
          <p:cNvSpPr>
            <a:spLocks noChangeShapeType="1"/>
          </p:cNvSpPr>
          <p:nvPr/>
        </p:nvSpPr>
        <p:spPr bwMode="auto">
          <a:xfrm>
            <a:off x="457200" y="2847975"/>
            <a:ext cx="609600" cy="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/>
          <p:cNvSpPr txBox="1">
            <a:spLocks noChangeArrowheads="1"/>
          </p:cNvSpPr>
          <p:nvPr/>
        </p:nvSpPr>
        <p:spPr bwMode="auto">
          <a:xfrm>
            <a:off x="311150" y="58738"/>
            <a:ext cx="8604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 Bold" charset="0"/>
              </a:rPr>
              <a:t>Profiling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228600" y="838200"/>
            <a:ext cx="83820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397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397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397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Profiling methods</a:t>
            </a:r>
            <a:r>
              <a:rPr lang="en-US" altLang="en-US" sz="2400"/>
              <a:t> survey the entire contents of the cell, to determine the relative levels of key biomolecules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• DNA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• RNA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• Proteins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• Small-molecule metabolites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81000" y="3571875"/>
            <a:ext cx="8382000" cy="7937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397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397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397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300"/>
              <a:t>Profiling techniques seek to address questions by examining the cell as a whole, rather than as components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28600" y="4876800"/>
            <a:ext cx="8382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397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397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397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Applications in the following:</a:t>
            </a: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• Understanding of cellular physiology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• Detection of disease biomarkers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8"/>
          <p:cNvSpPr txBox="1">
            <a:spLocks noChangeArrowheads="1"/>
          </p:cNvSpPr>
          <p:nvPr/>
        </p:nvSpPr>
        <p:spPr bwMode="auto">
          <a:xfrm>
            <a:off x="250825" y="3857625"/>
            <a:ext cx="8636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900"/>
                </a:solidFill>
              </a:rPr>
              <a:t>Back-calculating from the known </a:t>
            </a:r>
            <a:r>
              <a:rPr lang="en-US" altLang="en-US" sz="2400" i="1">
                <a:solidFill>
                  <a:srgbClr val="009900"/>
                </a:solidFill>
              </a:rPr>
              <a:t>k</a:t>
            </a:r>
            <a:r>
              <a:rPr lang="en-US" altLang="en-US" sz="2400" baseline="-25000">
                <a:solidFill>
                  <a:srgbClr val="009900"/>
                </a:solidFill>
              </a:rPr>
              <a:t>cat</a:t>
            </a:r>
            <a:r>
              <a:rPr lang="en-US" altLang="en-US" sz="2400">
                <a:solidFill>
                  <a:srgbClr val="009900"/>
                </a:solidFill>
              </a:rPr>
              <a:t> of FAAH,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900"/>
                </a:solidFill>
              </a:rPr>
              <a:t>~600 pg of active protein was labeled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900"/>
                </a:solidFill>
              </a:rPr>
              <a:t>(&lt;0.0005% = 5 </a:t>
            </a:r>
            <a:r>
              <a:rPr lang="en-US" altLang="en-US" sz="2400">
                <a:solidFill>
                  <a:srgbClr val="009900"/>
                </a:solidFill>
                <a:latin typeface="Symbol" panose="05050102010706020507" pitchFamily="18" charset="2"/>
              </a:rPr>
              <a:t>´</a:t>
            </a:r>
            <a:r>
              <a:rPr lang="en-US" altLang="en-US" sz="2400">
                <a:solidFill>
                  <a:srgbClr val="009900"/>
                </a:solidFill>
              </a:rPr>
              <a:t> 10</a:t>
            </a:r>
            <a:r>
              <a:rPr lang="en-US" altLang="en-US" sz="2400" baseline="30000">
                <a:solidFill>
                  <a:srgbClr val="009900"/>
                </a:solidFill>
              </a:rPr>
              <a:t>–6</a:t>
            </a:r>
            <a:r>
              <a:rPr lang="en-US" altLang="en-US" sz="2400">
                <a:solidFill>
                  <a:srgbClr val="009900"/>
                </a:solidFill>
              </a:rPr>
              <a:t> of the total cell proteome)</a:t>
            </a:r>
          </a:p>
        </p:txBody>
      </p:sp>
      <p:sp>
        <p:nvSpPr>
          <p:cNvPr id="31747" name="Text Box 13"/>
          <p:cNvSpPr txBox="1">
            <a:spLocks noChangeArrowheads="1"/>
          </p:cNvSpPr>
          <p:nvPr/>
        </p:nvSpPr>
        <p:spPr bwMode="auto">
          <a:xfrm>
            <a:off x="920750" y="6386513"/>
            <a:ext cx="738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Jessani et al., </a:t>
            </a:r>
            <a:r>
              <a:rPr lang="en-US" altLang="en-US" sz="1800" b="0" i="1"/>
              <a:t>Proc. Natl. Acad. Sci. USA</a:t>
            </a:r>
            <a:r>
              <a:rPr lang="en-US" altLang="en-US" sz="1800" b="0"/>
              <a:t> </a:t>
            </a:r>
            <a:r>
              <a:rPr lang="en-US" altLang="en-US" sz="1800"/>
              <a:t>2002</a:t>
            </a:r>
            <a:r>
              <a:rPr lang="en-US" altLang="en-US" sz="1800" b="0"/>
              <a:t>, </a:t>
            </a:r>
            <a:r>
              <a:rPr lang="en-US" altLang="en-US" sz="1800" b="0" i="1"/>
              <a:t>99</a:t>
            </a:r>
            <a:r>
              <a:rPr lang="en-US" altLang="en-US" sz="1800" b="0"/>
              <a:t>, 10335</a:t>
            </a:r>
          </a:p>
        </p:txBody>
      </p:sp>
      <p:sp>
        <p:nvSpPr>
          <p:cNvPr id="31748" name="Text Box 14"/>
          <p:cNvSpPr txBox="1">
            <a:spLocks noChangeArrowheads="1"/>
          </p:cNvSpPr>
          <p:nvPr/>
        </p:nvSpPr>
        <p:spPr bwMode="auto">
          <a:xfrm>
            <a:off x="82550" y="58738"/>
            <a:ext cx="8604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Arial Bold" charset="0"/>
              </a:rPr>
              <a:t>ABPP &amp; serine hydrolases: </a:t>
            </a:r>
            <a:r>
              <a:rPr lang="en-US" altLang="en-US" sz="2800" u="sng" dirty="0">
                <a:solidFill>
                  <a:srgbClr val="0000FF"/>
                </a:solidFill>
                <a:latin typeface="Arial Bold" charset="0"/>
              </a:rPr>
              <a:t>membrane</a:t>
            </a:r>
            <a:r>
              <a:rPr lang="en-US" altLang="en-US" sz="2800" dirty="0">
                <a:solidFill>
                  <a:srgbClr val="0000FF"/>
                </a:solidFill>
                <a:latin typeface="Arial Bold" charset="0"/>
              </a:rPr>
              <a:t> proteome</a:t>
            </a:r>
          </a:p>
        </p:txBody>
      </p:sp>
      <p:sp>
        <p:nvSpPr>
          <p:cNvPr id="31749" name="Text Box 15"/>
          <p:cNvSpPr txBox="1">
            <a:spLocks noChangeArrowheads="1"/>
          </p:cNvSpPr>
          <p:nvPr/>
        </p:nvSpPr>
        <p:spPr bwMode="auto">
          <a:xfrm>
            <a:off x="298450" y="838200"/>
            <a:ext cx="8529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ABPP labeling of FAAH correlates well with FAAH activity</a:t>
            </a:r>
          </a:p>
        </p:txBody>
      </p:sp>
      <p:pic>
        <p:nvPicPr>
          <p:cNvPr id="31750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590675"/>
            <a:ext cx="5788025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1" name="Text Box 4"/>
          <p:cNvSpPr txBox="1">
            <a:spLocks noChangeArrowheads="1"/>
          </p:cNvSpPr>
          <p:nvPr/>
        </p:nvSpPr>
        <p:spPr bwMode="auto">
          <a:xfrm>
            <a:off x="152400" y="1619250"/>
            <a:ext cx="10287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FAAH levels from ABPP</a:t>
            </a:r>
          </a:p>
        </p:txBody>
      </p:sp>
      <p:sp>
        <p:nvSpPr>
          <p:cNvPr id="31752" name="Text Box 4"/>
          <p:cNvSpPr txBox="1">
            <a:spLocks noChangeArrowheads="1"/>
          </p:cNvSpPr>
          <p:nvPr/>
        </p:nvSpPr>
        <p:spPr bwMode="auto">
          <a:xfrm>
            <a:off x="7059613" y="1619250"/>
            <a:ext cx="20161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9900"/>
                </a:solidFill>
              </a:rPr>
              <a:t>FAAH activities from substrate assays</a:t>
            </a:r>
          </a:p>
        </p:txBody>
      </p:sp>
      <p:sp>
        <p:nvSpPr>
          <p:cNvPr id="31753" name="Text Box 4"/>
          <p:cNvSpPr txBox="1">
            <a:spLocks noChangeArrowheads="1"/>
          </p:cNvSpPr>
          <p:nvPr/>
        </p:nvSpPr>
        <p:spPr bwMode="auto">
          <a:xfrm>
            <a:off x="685800" y="5524500"/>
            <a:ext cx="7696200" cy="4572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ABPP can accurately detect low levels of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5"/>
          <p:cNvSpPr txBox="1">
            <a:spLocks noChangeArrowheads="1"/>
          </p:cNvSpPr>
          <p:nvPr/>
        </p:nvSpPr>
        <p:spPr bwMode="auto">
          <a:xfrm>
            <a:off x="920750" y="6386513"/>
            <a:ext cx="738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Jessani et al., </a:t>
            </a:r>
            <a:r>
              <a:rPr lang="en-US" altLang="en-US" sz="1800" b="0" i="1"/>
              <a:t>Proc. Natl. Acad. Sci. USA</a:t>
            </a:r>
            <a:r>
              <a:rPr lang="en-US" altLang="en-US" sz="1800" b="0"/>
              <a:t> </a:t>
            </a:r>
            <a:r>
              <a:rPr lang="en-US" altLang="en-US" sz="1800"/>
              <a:t>2002</a:t>
            </a:r>
            <a:r>
              <a:rPr lang="en-US" altLang="en-US" sz="1800" b="0"/>
              <a:t>, </a:t>
            </a:r>
            <a:r>
              <a:rPr lang="en-US" altLang="en-US" sz="1800" b="0" i="1"/>
              <a:t>99</a:t>
            </a:r>
            <a:r>
              <a:rPr lang="en-US" altLang="en-US" sz="1800" b="0"/>
              <a:t>, 10335</a:t>
            </a:r>
          </a:p>
        </p:txBody>
      </p:sp>
      <p:pic>
        <p:nvPicPr>
          <p:cNvPr id="32771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1143000"/>
            <a:ext cx="7318375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2" name="Rectangle 17"/>
          <p:cNvSpPr>
            <a:spLocks noChangeArrowheads="1"/>
          </p:cNvSpPr>
          <p:nvPr/>
        </p:nvSpPr>
        <p:spPr bwMode="auto">
          <a:xfrm>
            <a:off x="2057400" y="3686175"/>
            <a:ext cx="6172200" cy="6096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3" name="Text Box 18"/>
          <p:cNvSpPr txBox="1">
            <a:spLocks noChangeArrowheads="1"/>
          </p:cNvSpPr>
          <p:nvPr/>
        </p:nvSpPr>
        <p:spPr bwMode="auto">
          <a:xfrm>
            <a:off x="273050" y="58738"/>
            <a:ext cx="86042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Arial Bold" charset="0"/>
              </a:rPr>
              <a:t>A protein of unknown function is elevated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Arial Bold" charset="0"/>
              </a:rPr>
              <a:t>in aggressive cancers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80" name="Text Box 16"/>
          <p:cNvSpPr txBox="1">
            <a:spLocks noChangeArrowheads="1"/>
          </p:cNvSpPr>
          <p:nvPr/>
        </p:nvSpPr>
        <p:spPr bwMode="auto">
          <a:xfrm>
            <a:off x="990600" y="5438775"/>
            <a:ext cx="7315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9900CC"/>
                </a:solidFill>
              </a:rPr>
              <a:t>KIAA1363 activity may serve as a new </a:t>
            </a:r>
            <a:r>
              <a:rPr lang="en-US" altLang="en-US" sz="2200" u="sng">
                <a:solidFill>
                  <a:srgbClr val="9900CC"/>
                </a:solidFill>
              </a:rPr>
              <a:t>marker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9900CC"/>
                </a:solidFill>
              </a:rPr>
              <a:t>of tumor progression or as a new molecular </a:t>
            </a:r>
            <a:r>
              <a:rPr lang="en-US" altLang="en-US" sz="2200" u="sng">
                <a:solidFill>
                  <a:srgbClr val="9900CC"/>
                </a:solidFill>
              </a:rPr>
              <a:t>target</a:t>
            </a:r>
          </a:p>
        </p:txBody>
      </p:sp>
      <p:sp>
        <p:nvSpPr>
          <p:cNvPr id="34819" name="Text Box 26"/>
          <p:cNvSpPr txBox="1">
            <a:spLocks noChangeArrowheads="1"/>
          </p:cNvSpPr>
          <p:nvPr/>
        </p:nvSpPr>
        <p:spPr bwMode="auto">
          <a:xfrm>
            <a:off x="273050" y="58738"/>
            <a:ext cx="86042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Arial Bold" charset="0"/>
              </a:rPr>
              <a:t>A protein of unknown function is elevated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rgbClr val="0000FF"/>
                </a:solidFill>
                <a:latin typeface="Arial Bold" charset="0"/>
              </a:rPr>
              <a:t>in aggressive cancers</a:t>
            </a:r>
          </a:p>
        </p:txBody>
      </p:sp>
      <p:sp>
        <p:nvSpPr>
          <p:cNvPr id="34820" name="Text Box 27"/>
          <p:cNvSpPr txBox="1">
            <a:spLocks noChangeArrowheads="1"/>
          </p:cNvSpPr>
          <p:nvPr/>
        </p:nvSpPr>
        <p:spPr bwMode="auto">
          <a:xfrm>
            <a:off x="920750" y="6386513"/>
            <a:ext cx="738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Jessani et al., </a:t>
            </a:r>
            <a:r>
              <a:rPr lang="en-US" altLang="en-US" sz="1800" b="0" i="1"/>
              <a:t>Proc. Natl. Acad. Sci. USA</a:t>
            </a:r>
            <a:r>
              <a:rPr lang="en-US" altLang="en-US" sz="1800" b="0"/>
              <a:t> </a:t>
            </a:r>
            <a:r>
              <a:rPr lang="en-US" altLang="en-US" sz="1800"/>
              <a:t>2002</a:t>
            </a:r>
            <a:r>
              <a:rPr lang="en-US" altLang="en-US" sz="1800" b="0"/>
              <a:t>, </a:t>
            </a:r>
            <a:r>
              <a:rPr lang="en-US" altLang="en-US" sz="1800" b="0" i="1"/>
              <a:t>99</a:t>
            </a:r>
            <a:r>
              <a:rPr lang="en-US" altLang="en-US" sz="1800" b="0"/>
              <a:t>, 10335</a:t>
            </a:r>
          </a:p>
        </p:txBody>
      </p:sp>
      <p:pic>
        <p:nvPicPr>
          <p:cNvPr id="34821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52550"/>
            <a:ext cx="3627438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2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52550"/>
            <a:ext cx="3698875" cy="176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3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3486150"/>
            <a:ext cx="3914775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4" name="Picture 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90950"/>
            <a:ext cx="4346575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5" name="Text Box 32"/>
          <p:cNvSpPr txBox="1">
            <a:spLocks noChangeArrowheads="1"/>
          </p:cNvSpPr>
          <p:nvPr/>
        </p:nvSpPr>
        <p:spPr bwMode="auto">
          <a:xfrm>
            <a:off x="819150" y="1095375"/>
            <a:ext cx="160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CC"/>
                </a:solidFill>
              </a:rPr>
              <a:t>ABPP level</a:t>
            </a:r>
          </a:p>
        </p:txBody>
      </p:sp>
      <p:sp>
        <p:nvSpPr>
          <p:cNvPr id="34826" name="Text Box 33"/>
          <p:cNvSpPr txBox="1">
            <a:spLocks noChangeArrowheads="1"/>
          </p:cNvSpPr>
          <p:nvPr/>
        </p:nvSpPr>
        <p:spPr bwMode="auto">
          <a:xfrm>
            <a:off x="2590800" y="1123950"/>
            <a:ext cx="160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9900CC"/>
                </a:solidFill>
              </a:rPr>
              <a:t>cancer cell invasiveness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57200" y="3657600"/>
          <a:ext cx="3917950" cy="156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9" name="Image" r:id="rId3" imgW="5015873" imgH="2006349" progId="Photoshop.Image.6">
                  <p:embed/>
                </p:oleObj>
              </mc:Choice>
              <mc:Fallback>
                <p:oleObj name="Image" r:id="rId3" imgW="5015873" imgH="2006349" progId="Photoshop.Image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931"/>
                      <a:stretch>
                        <a:fillRect/>
                      </a:stretch>
                    </p:blipFill>
                    <p:spPr bwMode="auto">
                      <a:xfrm>
                        <a:off x="457200" y="3657600"/>
                        <a:ext cx="3917950" cy="156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7" name="Text Box 7"/>
          <p:cNvSpPr txBox="1">
            <a:spLocks noChangeArrowheads="1"/>
          </p:cNvSpPr>
          <p:nvPr/>
        </p:nvSpPr>
        <p:spPr bwMode="auto">
          <a:xfrm>
            <a:off x="273050" y="58738"/>
            <a:ext cx="8604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 Bold" charset="0"/>
              </a:rPr>
              <a:t>“Tag-free” strategies for ABPP</a:t>
            </a:r>
          </a:p>
        </p:txBody>
      </p:sp>
      <p:sp>
        <p:nvSpPr>
          <p:cNvPr id="36868" name="Text Box 9"/>
          <p:cNvSpPr txBox="1">
            <a:spLocks noChangeArrowheads="1"/>
          </p:cNvSpPr>
          <p:nvPr/>
        </p:nvSpPr>
        <p:spPr bwMode="auto">
          <a:xfrm>
            <a:off x="371475" y="762000"/>
            <a:ext cx="8467725" cy="118745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One drawback to common ABPP probes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is the use of large analytical tags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(may alter solubility and impede efficient labeling)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71475" y="2133600"/>
            <a:ext cx="84677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900"/>
                </a:solidFill>
              </a:rPr>
              <a:t>Seeking bioorthogonal ABPP probes:</a:t>
            </a:r>
            <a:br>
              <a:rPr lang="en-US" altLang="en-US" sz="2400">
                <a:solidFill>
                  <a:srgbClr val="009900"/>
                </a:solidFill>
              </a:rPr>
            </a:br>
            <a:r>
              <a:rPr lang="en-US" altLang="en-US" sz="2400">
                <a:solidFill>
                  <a:srgbClr val="009900"/>
                </a:solidFill>
              </a:rPr>
              <a:t>Use very small tag, then modify tag after ABPP reaction</a:t>
            </a:r>
            <a:br>
              <a:rPr lang="en-US" altLang="en-US" sz="2400">
                <a:solidFill>
                  <a:srgbClr val="009900"/>
                </a:solidFill>
              </a:rPr>
            </a:br>
            <a:r>
              <a:rPr lang="en-US" altLang="en-US" sz="2400">
                <a:solidFill>
                  <a:srgbClr val="993300"/>
                </a:solidFill>
              </a:rPr>
              <a:t>(A tag is still used; it’s just very small!)</a:t>
            </a:r>
          </a:p>
        </p:txBody>
      </p:sp>
      <p:graphicFrame>
        <p:nvGraphicFramePr>
          <p:cNvPr id="9231" name="Object 15"/>
          <p:cNvGraphicFramePr>
            <a:graphicFrameLocks noChangeAspect="1"/>
          </p:cNvGraphicFramePr>
          <p:nvPr/>
        </p:nvGraphicFramePr>
        <p:xfrm>
          <a:off x="4648200" y="3657600"/>
          <a:ext cx="4114800" cy="213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0" name="Image" r:id="rId5" imgW="4990476" imgH="2590476" progId="Photoshop.Image.6">
                  <p:embed/>
                </p:oleObj>
              </mc:Choice>
              <mc:Fallback>
                <p:oleObj name="Image" r:id="rId5" imgW="4990476" imgH="2590476" progId="Photoshop.Image.6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657600"/>
                        <a:ext cx="4114800" cy="213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1" name="Text Box 17"/>
          <p:cNvSpPr txBox="1">
            <a:spLocks noChangeArrowheads="1"/>
          </p:cNvSpPr>
          <p:nvPr/>
        </p:nvSpPr>
        <p:spPr bwMode="auto">
          <a:xfrm>
            <a:off x="539750" y="6111875"/>
            <a:ext cx="8147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Speers &amp; Cravatt, </a:t>
            </a:r>
            <a:r>
              <a:rPr lang="en-US" altLang="en-US" sz="1800" b="0" i="1"/>
              <a:t>Chem. Biol.</a:t>
            </a:r>
            <a:r>
              <a:rPr lang="en-US" altLang="en-US" sz="1800" b="0"/>
              <a:t> </a:t>
            </a:r>
            <a:r>
              <a:rPr lang="en-US" altLang="en-US" sz="1800"/>
              <a:t>2004</a:t>
            </a:r>
            <a:r>
              <a:rPr lang="en-US" altLang="en-US" sz="1800" b="0"/>
              <a:t>, </a:t>
            </a:r>
            <a:r>
              <a:rPr lang="en-US" altLang="en-US" sz="1800" b="0" i="1"/>
              <a:t>11</a:t>
            </a:r>
            <a:r>
              <a:rPr lang="en-US" altLang="en-US" sz="1800" b="0"/>
              <a:t>, 535 (click chemistry ABPP)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Verdoes et al., </a:t>
            </a:r>
            <a:r>
              <a:rPr lang="en-US" altLang="en-US" sz="1800" b="0" i="1"/>
              <a:t>ChemBioChem</a:t>
            </a:r>
            <a:r>
              <a:rPr lang="en-US" altLang="en-US" sz="1800" b="0"/>
              <a:t> </a:t>
            </a:r>
            <a:r>
              <a:rPr lang="en-US" altLang="en-US" sz="1800"/>
              <a:t>2008</a:t>
            </a:r>
            <a:r>
              <a:rPr lang="en-US" altLang="en-US" sz="1800" b="0"/>
              <a:t>, </a:t>
            </a:r>
            <a:r>
              <a:rPr lang="en-US" altLang="en-US" sz="1800" b="0" i="1"/>
              <a:t>9</a:t>
            </a:r>
            <a:r>
              <a:rPr lang="en-US" altLang="en-US" sz="1800" b="0"/>
              <a:t>, 1735 (Staudinger ligation ABPP)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8"/>
          <p:cNvSpPr txBox="1">
            <a:spLocks noChangeArrowheads="1"/>
          </p:cNvSpPr>
          <p:nvPr/>
        </p:nvSpPr>
        <p:spPr bwMode="auto">
          <a:xfrm>
            <a:off x="273050" y="58738"/>
            <a:ext cx="8604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 Bold" charset="0"/>
              </a:rPr>
              <a:t>Gel-free strategies for ABPP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228600" y="771525"/>
            <a:ext cx="8382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Limitations of 1D gel electrophoresis:</a:t>
            </a: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• Time-consuming (protein identification = slow step)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• Limited resolution (~15 proteins/gel)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• Limited sensitivity (~15 µg of protein/gel)</a:t>
            </a:r>
          </a:p>
        </p:txBody>
      </p:sp>
      <p:sp>
        <p:nvSpPr>
          <p:cNvPr id="37892" name="Text Box 12"/>
          <p:cNvSpPr txBox="1">
            <a:spLocks noChangeArrowheads="1"/>
          </p:cNvSpPr>
          <p:nvPr/>
        </p:nvSpPr>
        <p:spPr bwMode="auto">
          <a:xfrm>
            <a:off x="920750" y="6386513"/>
            <a:ext cx="738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Sieber et al., </a:t>
            </a:r>
            <a:r>
              <a:rPr lang="en-US" altLang="en-US" sz="1800" b="0" i="1"/>
              <a:t>J. Am. Chem. Soc.</a:t>
            </a:r>
            <a:r>
              <a:rPr lang="en-US" altLang="en-US" sz="1800" b="0"/>
              <a:t> </a:t>
            </a:r>
            <a:r>
              <a:rPr lang="en-US" altLang="en-US" sz="1800"/>
              <a:t>2004</a:t>
            </a:r>
            <a:r>
              <a:rPr lang="en-US" altLang="en-US" sz="1800" b="0"/>
              <a:t>, </a:t>
            </a:r>
            <a:r>
              <a:rPr lang="en-US" altLang="en-US" sz="1800" b="0" i="1"/>
              <a:t>126</a:t>
            </a:r>
            <a:r>
              <a:rPr lang="en-US" altLang="en-US" sz="1800" b="0"/>
              <a:t>, 15640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1905000" y="2590800"/>
            <a:ext cx="5486400" cy="519113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ABPP antibody microarrays</a:t>
            </a:r>
            <a:endParaRPr lang="en-US" altLang="en-US" sz="2800" u="sng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28600" y="3276600"/>
            <a:ext cx="40386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900"/>
                </a:solidFill>
              </a:rPr>
              <a:t>Advantages: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• Selective profiling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	(</a:t>
            </a:r>
            <a:r>
              <a:rPr lang="en-US" altLang="en-US" sz="2400" i="1"/>
              <a:t>antibodies</a:t>
            </a:r>
            <a:r>
              <a:rPr lang="en-US" altLang="en-US" sz="240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• Increased sensitivity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	(</a:t>
            </a:r>
            <a:r>
              <a:rPr lang="en-US" altLang="en-US" sz="2400" i="1"/>
              <a:t>microarrays</a:t>
            </a:r>
            <a:r>
              <a:rPr lang="en-US" altLang="en-US" sz="240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• Small sample needs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	(</a:t>
            </a:r>
            <a:r>
              <a:rPr lang="en-US" altLang="en-US" sz="2400" i="1"/>
              <a:t>microarrays</a:t>
            </a:r>
            <a:r>
              <a:rPr lang="en-US" altLang="en-US" sz="2400"/>
              <a:t>)</a:t>
            </a:r>
          </a:p>
        </p:txBody>
      </p:sp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3733800"/>
            <a:ext cx="5029200" cy="196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3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8"/>
          <p:cNvSpPr txBox="1">
            <a:spLocks noChangeArrowheads="1"/>
          </p:cNvSpPr>
          <p:nvPr/>
        </p:nvSpPr>
        <p:spPr bwMode="auto">
          <a:xfrm>
            <a:off x="273050" y="58738"/>
            <a:ext cx="86042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 Bold" charset="0"/>
              </a:rPr>
              <a:t>Gel-free strategies for ABPP: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 Bold" charset="0"/>
              </a:rPr>
              <a:t>ABPP antibody microarrays</a:t>
            </a:r>
          </a:p>
        </p:txBody>
      </p:sp>
      <p:sp>
        <p:nvSpPr>
          <p:cNvPr id="38915" name="Text Box 9"/>
          <p:cNvSpPr txBox="1">
            <a:spLocks noChangeArrowheads="1"/>
          </p:cNvSpPr>
          <p:nvPr/>
        </p:nvSpPr>
        <p:spPr bwMode="auto">
          <a:xfrm>
            <a:off x="920750" y="6386513"/>
            <a:ext cx="738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Sieber et al., </a:t>
            </a:r>
            <a:r>
              <a:rPr lang="en-US" altLang="en-US" sz="1800" b="0" i="1"/>
              <a:t>J. Am. Chem. Soc.</a:t>
            </a:r>
            <a:r>
              <a:rPr lang="en-US" altLang="en-US" sz="1800" b="0"/>
              <a:t> </a:t>
            </a:r>
            <a:r>
              <a:rPr lang="en-US" altLang="en-US" sz="1800"/>
              <a:t>2004</a:t>
            </a:r>
            <a:r>
              <a:rPr lang="en-US" altLang="en-US" sz="1800" b="0"/>
              <a:t>, </a:t>
            </a:r>
            <a:r>
              <a:rPr lang="en-US" altLang="en-US" sz="1800" b="0" i="1"/>
              <a:t>126</a:t>
            </a:r>
            <a:r>
              <a:rPr lang="en-US" altLang="en-US" sz="1800" b="0"/>
              <a:t>, 15640</a:t>
            </a:r>
          </a:p>
        </p:txBody>
      </p:sp>
      <p:pic>
        <p:nvPicPr>
          <p:cNvPr id="3891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5157788" cy="388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5715000" y="1371600"/>
            <a:ext cx="31242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900"/>
                </a:solidFill>
              </a:rPr>
              <a:t>Advantages: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• 30+-fold greater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	sensitivity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•	10</a:t>
            </a:r>
            <a:r>
              <a:rPr lang="en-US" altLang="en-US" sz="2400">
                <a:latin typeface="Symbol" panose="05050102010706020507" pitchFamily="18" charset="2"/>
              </a:rPr>
              <a:t>´</a:t>
            </a:r>
            <a:r>
              <a:rPr lang="en-US" altLang="en-US" sz="2400"/>
              <a:t> less protein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	per experiment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2133600" y="3865563"/>
            <a:ext cx="3810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rot="-1709738">
            <a:off x="2133600" y="4017963"/>
            <a:ext cx="3810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rot="1709738">
            <a:off x="2514600" y="3865563"/>
            <a:ext cx="381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rot="-9818556">
            <a:off x="2362200" y="4170363"/>
            <a:ext cx="381000" cy="1587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1752600" y="3484563"/>
            <a:ext cx="381000" cy="0"/>
          </a:xfrm>
          <a:prstGeom prst="line">
            <a:avLst/>
          </a:prstGeom>
          <a:noFill/>
          <a:ln w="28575">
            <a:solidFill>
              <a:srgbClr val="BC9A0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rot="-1709738">
            <a:off x="1752600" y="3636963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rot="1709738">
            <a:off x="2133600" y="3484563"/>
            <a:ext cx="3810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rot="-9818556">
            <a:off x="1981200" y="3743325"/>
            <a:ext cx="381000" cy="158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1371600" y="3940175"/>
            <a:ext cx="3810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rot="-1709738">
            <a:off x="1371600" y="4092575"/>
            <a:ext cx="381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 rot="1709738">
            <a:off x="1752600" y="3940175"/>
            <a:ext cx="381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rot="-9818556">
            <a:off x="1600200" y="4244975"/>
            <a:ext cx="381000" cy="1588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449" name="Picture 4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3332163"/>
            <a:ext cx="3429000" cy="2763837"/>
          </a:xfrm>
          <a:noFill/>
        </p:spPr>
      </p:pic>
      <p:sp>
        <p:nvSpPr>
          <p:cNvPr id="17451" name="Text Box 43"/>
          <p:cNvSpPr txBox="1">
            <a:spLocks noChangeArrowheads="1"/>
          </p:cNvSpPr>
          <p:nvPr/>
        </p:nvSpPr>
        <p:spPr bwMode="auto">
          <a:xfrm>
            <a:off x="4783138" y="3362325"/>
            <a:ext cx="23304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Strong cation-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exchange column</a:t>
            </a:r>
          </a:p>
        </p:txBody>
      </p:sp>
      <p:sp>
        <p:nvSpPr>
          <p:cNvPr id="17452" name="Text Box 44"/>
          <p:cNvSpPr txBox="1">
            <a:spLocks noChangeArrowheads="1"/>
          </p:cNvSpPr>
          <p:nvPr/>
        </p:nvSpPr>
        <p:spPr bwMode="auto">
          <a:xfrm>
            <a:off x="4657725" y="4465638"/>
            <a:ext cx="3133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FF"/>
                </a:solidFill>
              </a:rPr>
              <a:t>Reverse-phase column</a:t>
            </a:r>
          </a:p>
        </p:txBody>
      </p:sp>
      <p:sp>
        <p:nvSpPr>
          <p:cNvPr id="17453" name="Text Box 45"/>
          <p:cNvSpPr txBox="1">
            <a:spLocks noChangeArrowheads="1"/>
          </p:cNvSpPr>
          <p:nvPr/>
        </p:nvSpPr>
        <p:spPr bwMode="auto">
          <a:xfrm>
            <a:off x="5391150" y="5449888"/>
            <a:ext cx="1182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MS/MS</a:t>
            </a:r>
          </a:p>
        </p:txBody>
      </p:sp>
      <p:sp>
        <p:nvSpPr>
          <p:cNvPr id="17456" name="Freeform 48"/>
          <p:cNvSpPr>
            <a:spLocks/>
          </p:cNvSpPr>
          <p:nvPr/>
        </p:nvSpPr>
        <p:spPr bwMode="auto">
          <a:xfrm>
            <a:off x="2438400" y="2835275"/>
            <a:ext cx="1793875" cy="420688"/>
          </a:xfrm>
          <a:custGeom>
            <a:avLst/>
            <a:gdLst>
              <a:gd name="T0" fmla="*/ 0 w 1130"/>
              <a:gd name="T1" fmla="*/ 2147483646 h 265"/>
              <a:gd name="T2" fmla="*/ 2147483646 w 1130"/>
              <a:gd name="T3" fmla="*/ 2147483646 h 265"/>
              <a:gd name="T4" fmla="*/ 2147483646 w 1130"/>
              <a:gd name="T5" fmla="*/ 2147483646 h 265"/>
              <a:gd name="T6" fmla="*/ 2147483646 w 1130"/>
              <a:gd name="T7" fmla="*/ 2147483646 h 26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30" h="265">
                <a:moveTo>
                  <a:pt x="0" y="265"/>
                </a:moveTo>
                <a:cubicBezTo>
                  <a:pt x="53" y="230"/>
                  <a:pt x="192" y="91"/>
                  <a:pt x="321" y="53"/>
                </a:cubicBezTo>
                <a:cubicBezTo>
                  <a:pt x="450" y="15"/>
                  <a:pt x="639" y="0"/>
                  <a:pt x="774" y="35"/>
                </a:cubicBezTo>
                <a:cubicBezTo>
                  <a:pt x="909" y="70"/>
                  <a:pt x="1056" y="215"/>
                  <a:pt x="1130" y="26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8" name="Text Box 50"/>
          <p:cNvSpPr txBox="1">
            <a:spLocks noChangeArrowheads="1"/>
          </p:cNvSpPr>
          <p:nvPr/>
        </p:nvSpPr>
        <p:spPr bwMode="auto">
          <a:xfrm>
            <a:off x="1058863" y="4475163"/>
            <a:ext cx="213201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Lys-C/trypsin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digest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of proteome</a:t>
            </a:r>
          </a:p>
        </p:txBody>
      </p:sp>
      <p:sp>
        <p:nvSpPr>
          <p:cNvPr id="39956" name="Text Box 51"/>
          <p:cNvSpPr txBox="1">
            <a:spLocks noChangeArrowheads="1"/>
          </p:cNvSpPr>
          <p:nvPr/>
        </p:nvSpPr>
        <p:spPr bwMode="auto">
          <a:xfrm>
            <a:off x="990600" y="60833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 Bold" charset="0"/>
            </a:endParaRPr>
          </a:p>
        </p:txBody>
      </p:sp>
      <p:sp>
        <p:nvSpPr>
          <p:cNvPr id="39957" name="Text Box 53"/>
          <p:cNvSpPr txBox="1">
            <a:spLocks noChangeArrowheads="1"/>
          </p:cNvSpPr>
          <p:nvPr/>
        </p:nvSpPr>
        <p:spPr bwMode="auto">
          <a:xfrm>
            <a:off x="273050" y="58738"/>
            <a:ext cx="8604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dirty="0">
                <a:solidFill>
                  <a:srgbClr val="0000FF"/>
                </a:solidFill>
                <a:latin typeface="Arial Bold" charset="0"/>
              </a:rPr>
              <a:t>ABPP-</a:t>
            </a:r>
            <a:r>
              <a:rPr lang="en-US" altLang="en-US" sz="3400" dirty="0" err="1">
                <a:solidFill>
                  <a:srgbClr val="0000FF"/>
                </a:solidFill>
                <a:latin typeface="Arial Bold" charset="0"/>
              </a:rPr>
              <a:t>MudPIT</a:t>
            </a:r>
            <a:endParaRPr lang="en-US" altLang="en-US" sz="3400" dirty="0">
              <a:solidFill>
                <a:srgbClr val="0000FF"/>
              </a:solidFill>
              <a:latin typeface="Arial Bold" charset="0"/>
            </a:endParaRPr>
          </a:p>
        </p:txBody>
      </p:sp>
      <p:sp>
        <p:nvSpPr>
          <p:cNvPr id="39958" name="Text Box 55"/>
          <p:cNvSpPr txBox="1">
            <a:spLocks noChangeArrowheads="1"/>
          </p:cNvSpPr>
          <p:nvPr/>
        </p:nvSpPr>
        <p:spPr bwMode="auto">
          <a:xfrm>
            <a:off x="920750" y="6386513"/>
            <a:ext cx="738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Washburn et al., </a:t>
            </a:r>
            <a:r>
              <a:rPr lang="en-US" altLang="en-US" sz="1800" b="0" i="1"/>
              <a:t>Nat. Biotechnol.</a:t>
            </a:r>
            <a:r>
              <a:rPr lang="en-US" altLang="en-US" sz="1800" b="0"/>
              <a:t> </a:t>
            </a:r>
            <a:r>
              <a:rPr lang="en-US" altLang="en-US" sz="1800"/>
              <a:t>2001</a:t>
            </a:r>
            <a:r>
              <a:rPr lang="en-US" altLang="en-US" sz="1800" b="0"/>
              <a:t>, </a:t>
            </a:r>
            <a:r>
              <a:rPr lang="en-US" altLang="en-US" sz="1800" b="0" i="1"/>
              <a:t>19</a:t>
            </a:r>
            <a:r>
              <a:rPr lang="en-US" altLang="en-US" sz="1800" b="0"/>
              <a:t>, 242</a:t>
            </a:r>
          </a:p>
        </p:txBody>
      </p:sp>
      <p:sp>
        <p:nvSpPr>
          <p:cNvPr id="39959" name="Text Box 56"/>
          <p:cNvSpPr txBox="1">
            <a:spLocks noChangeArrowheads="1"/>
          </p:cNvSpPr>
          <p:nvPr/>
        </p:nvSpPr>
        <p:spPr bwMode="auto">
          <a:xfrm>
            <a:off x="447675" y="914400"/>
            <a:ext cx="8315325" cy="8223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Need to address the problems of protein </a:t>
            </a:r>
            <a:r>
              <a:rPr lang="en-US" altLang="en-US" sz="2400" u="sng"/>
              <a:t>throughput</a:t>
            </a:r>
            <a:r>
              <a:rPr lang="en-US" altLang="en-US" sz="2400"/>
              <a:t> and </a:t>
            </a:r>
            <a:r>
              <a:rPr lang="en-US" altLang="en-US" sz="2400" u="sng"/>
              <a:t>identification</a:t>
            </a:r>
            <a:r>
              <a:rPr lang="en-US" altLang="en-US" sz="2400"/>
              <a:t>, ideally in </a:t>
            </a:r>
            <a:r>
              <a:rPr lang="en-US" altLang="en-US" sz="2400" u="sng"/>
              <a:t>unbiased</a:t>
            </a:r>
            <a:r>
              <a:rPr lang="en-US" altLang="en-US" sz="2400"/>
              <a:t> fashion</a:t>
            </a:r>
          </a:p>
        </p:txBody>
      </p:sp>
      <p:sp>
        <p:nvSpPr>
          <p:cNvPr id="39960" name="Text Box 58"/>
          <p:cNvSpPr txBox="1">
            <a:spLocks noChangeArrowheads="1"/>
          </p:cNvSpPr>
          <p:nvPr/>
        </p:nvSpPr>
        <p:spPr bwMode="auto">
          <a:xfrm>
            <a:off x="371475" y="1828800"/>
            <a:ext cx="84677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solidFill>
                  <a:srgbClr val="BC9A05"/>
                </a:solidFill>
              </a:rPr>
              <a:t>Mu</a:t>
            </a:r>
            <a:r>
              <a:rPr lang="en-US" altLang="en-US" sz="2400">
                <a:solidFill>
                  <a:srgbClr val="BC9A05"/>
                </a:solidFill>
              </a:rPr>
              <a:t>lti</a:t>
            </a:r>
            <a:r>
              <a:rPr lang="en-US" altLang="en-US" sz="2400" u="sng">
                <a:solidFill>
                  <a:srgbClr val="BC9A05"/>
                </a:solidFill>
              </a:rPr>
              <a:t>d</a:t>
            </a:r>
            <a:r>
              <a:rPr lang="en-US" altLang="en-US" sz="2400">
                <a:solidFill>
                  <a:srgbClr val="BC9A05"/>
                </a:solidFill>
              </a:rPr>
              <a:t>imensional </a:t>
            </a:r>
            <a:r>
              <a:rPr lang="en-US" altLang="en-US" sz="2400" u="sng">
                <a:solidFill>
                  <a:srgbClr val="BC9A05"/>
                </a:solidFill>
              </a:rPr>
              <a:t>P</a:t>
            </a:r>
            <a:r>
              <a:rPr lang="en-US" altLang="en-US" sz="2400">
                <a:solidFill>
                  <a:srgbClr val="BC9A05"/>
                </a:solidFill>
              </a:rPr>
              <a:t>rotein </a:t>
            </a:r>
            <a:r>
              <a:rPr lang="en-US" altLang="en-US" sz="2400" u="sng">
                <a:solidFill>
                  <a:srgbClr val="BC9A05"/>
                </a:solidFill>
              </a:rPr>
              <a:t>I</a:t>
            </a:r>
            <a:r>
              <a:rPr lang="en-US" altLang="en-US" sz="2400">
                <a:solidFill>
                  <a:srgbClr val="BC9A05"/>
                </a:solidFill>
              </a:rPr>
              <a:t>dentification </a:t>
            </a:r>
            <a:r>
              <a:rPr lang="en-US" altLang="en-US" sz="2400" u="sng">
                <a:solidFill>
                  <a:srgbClr val="BC9A05"/>
                </a:solidFill>
              </a:rPr>
              <a:t>T</a:t>
            </a:r>
            <a:r>
              <a:rPr lang="en-US" altLang="en-US" sz="2400">
                <a:solidFill>
                  <a:srgbClr val="BC9A05"/>
                </a:solidFill>
              </a:rPr>
              <a:t>echnology (MudPIT)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4" grpId="0" animBg="1"/>
      <p:bldP spid="17415" grpId="0" animBg="1"/>
      <p:bldP spid="17416" grpId="0" animBg="1"/>
      <p:bldP spid="17417" grpId="0" animBg="1"/>
      <p:bldP spid="17418" grpId="0" animBg="1"/>
      <p:bldP spid="17419" grpId="0" animBg="1"/>
      <p:bldP spid="17420" grpId="0" animBg="1"/>
      <p:bldP spid="17421" grpId="0" animBg="1"/>
      <p:bldP spid="17422" grpId="0" animBg="1"/>
      <p:bldP spid="17423" grpId="0" animBg="1"/>
      <p:bldP spid="17424" grpId="0" animBg="1"/>
      <p:bldP spid="17451" grpId="0"/>
      <p:bldP spid="17452" grpId="0"/>
      <p:bldP spid="17453" grpId="0"/>
      <p:bldP spid="17456" grpId="0" animBg="1"/>
      <p:bldP spid="1745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920750" y="6386513"/>
            <a:ext cx="738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Jessani et al., </a:t>
            </a:r>
            <a:r>
              <a:rPr lang="en-US" altLang="en-US" sz="1800" b="0" i="1"/>
              <a:t>Nat. Methods</a:t>
            </a:r>
            <a:r>
              <a:rPr lang="en-US" altLang="en-US" sz="1800" b="0"/>
              <a:t> </a:t>
            </a:r>
            <a:r>
              <a:rPr lang="en-US" altLang="en-US" sz="1800"/>
              <a:t>2005</a:t>
            </a:r>
            <a:r>
              <a:rPr lang="en-US" altLang="en-US" sz="1800" b="0"/>
              <a:t>, </a:t>
            </a:r>
            <a:r>
              <a:rPr lang="en-US" altLang="en-US" sz="1800" b="0" i="1"/>
              <a:t>2</a:t>
            </a:r>
            <a:r>
              <a:rPr lang="en-US" altLang="en-US" sz="1800" b="0"/>
              <a:t>, 691</a:t>
            </a:r>
          </a:p>
        </p:txBody>
      </p:sp>
      <p:pic>
        <p:nvPicPr>
          <p:cNvPr id="4198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549400"/>
            <a:ext cx="8842375" cy="37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8" name="Text Box 8"/>
          <p:cNvSpPr txBox="1">
            <a:spLocks noChangeArrowheads="1"/>
          </p:cNvSpPr>
          <p:nvPr/>
        </p:nvSpPr>
        <p:spPr bwMode="auto">
          <a:xfrm>
            <a:off x="273050" y="58738"/>
            <a:ext cx="8604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dirty="0">
                <a:solidFill>
                  <a:srgbClr val="0000FF"/>
                </a:solidFill>
                <a:latin typeface="Arial Bold" charset="0"/>
              </a:rPr>
              <a:t>ABPP-</a:t>
            </a:r>
            <a:r>
              <a:rPr lang="en-US" altLang="en-US" sz="3400" dirty="0" err="1">
                <a:solidFill>
                  <a:srgbClr val="0000FF"/>
                </a:solidFill>
                <a:latin typeface="Arial Bold" charset="0"/>
              </a:rPr>
              <a:t>MudPIT</a:t>
            </a:r>
            <a:endParaRPr lang="en-US" altLang="en-US" sz="3400" dirty="0">
              <a:solidFill>
                <a:srgbClr val="0000FF"/>
              </a:solidFill>
              <a:latin typeface="Arial Bol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1"/>
          <p:cNvSpPr txBox="1">
            <a:spLocks noChangeArrowheads="1"/>
          </p:cNvSpPr>
          <p:nvPr/>
        </p:nvSpPr>
        <p:spPr bwMode="auto">
          <a:xfrm>
            <a:off x="920750" y="6386513"/>
            <a:ext cx="738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Jessani et al., </a:t>
            </a:r>
            <a:r>
              <a:rPr lang="en-US" altLang="en-US" sz="1800" b="0" i="1"/>
              <a:t>Nat. Methods</a:t>
            </a:r>
            <a:r>
              <a:rPr lang="en-US" altLang="en-US" sz="1800" b="0"/>
              <a:t> </a:t>
            </a:r>
            <a:r>
              <a:rPr lang="en-US" altLang="en-US" sz="1800"/>
              <a:t>2005</a:t>
            </a:r>
            <a:r>
              <a:rPr lang="en-US" altLang="en-US" sz="1800" b="0"/>
              <a:t>, </a:t>
            </a:r>
            <a:r>
              <a:rPr lang="en-US" altLang="en-US" sz="1800" b="0" i="1"/>
              <a:t>2</a:t>
            </a:r>
            <a:r>
              <a:rPr lang="en-US" altLang="en-US" sz="1800" b="0"/>
              <a:t>, 691</a:t>
            </a:r>
          </a:p>
        </p:txBody>
      </p:sp>
      <p:sp>
        <p:nvSpPr>
          <p:cNvPr id="44035" name="Text Box 16"/>
          <p:cNvSpPr txBox="1">
            <a:spLocks noChangeArrowheads="1"/>
          </p:cNvSpPr>
          <p:nvPr/>
        </p:nvSpPr>
        <p:spPr bwMode="auto">
          <a:xfrm>
            <a:off x="273050" y="58738"/>
            <a:ext cx="86042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400" dirty="0">
                <a:solidFill>
                  <a:srgbClr val="0000FF"/>
                </a:solidFill>
                <a:latin typeface="Arial Bold" charset="0"/>
              </a:rPr>
              <a:t>ABPP-</a:t>
            </a:r>
            <a:r>
              <a:rPr lang="en-US" altLang="en-US" sz="3400" dirty="0" err="1">
                <a:solidFill>
                  <a:srgbClr val="0000FF"/>
                </a:solidFill>
                <a:latin typeface="Arial Bold" charset="0"/>
              </a:rPr>
              <a:t>MudPIT</a:t>
            </a:r>
            <a:endParaRPr lang="en-US" altLang="en-US" sz="3400" dirty="0">
              <a:solidFill>
                <a:srgbClr val="0000FF"/>
              </a:solidFill>
              <a:latin typeface="Arial Bold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441325"/>
            <a:ext cx="838200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900"/>
                </a:solidFill>
              </a:rPr>
              <a:t>Advantages: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•	High information content </a:t>
            </a:r>
            <a:r>
              <a:rPr lang="en-US" altLang="en-US" sz="2000"/>
              <a:t>(e.g., use of fluorophosphonate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		probes </a:t>
            </a:r>
            <a:r>
              <a:rPr lang="en-US" altLang="en-US" sz="2000">
                <a:latin typeface="Symbol" panose="05050102010706020507" pitchFamily="18" charset="2"/>
              </a:rPr>
              <a:t>®</a:t>
            </a:r>
            <a:r>
              <a:rPr lang="en-US" altLang="en-US" sz="2000"/>
              <a:t> identification of &gt;50 serine hydrolases from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		membrane proteome)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•	Good quantification</a:t>
            </a:r>
            <a:r>
              <a:rPr lang="en-US" altLang="en-US" sz="2000"/>
              <a:t> (relative enzyme activities, e.g. from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		invasive vs. noninvasive tumors, is accomplished by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		comparing MS peak intensities)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28600" y="2895600"/>
            <a:ext cx="8382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Disadvantage: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•	Requires large sample quantity (~750 µg/experiment)</a:t>
            </a:r>
            <a:endParaRPr lang="en-US" altLang="en-US" sz="2000"/>
          </a:p>
        </p:txBody>
      </p:sp>
      <p:sp>
        <p:nvSpPr>
          <p:cNvPr id="49172" name="Line 20"/>
          <p:cNvSpPr>
            <a:spLocks noChangeShapeType="1"/>
          </p:cNvSpPr>
          <p:nvPr/>
        </p:nvSpPr>
        <p:spPr bwMode="auto">
          <a:xfrm>
            <a:off x="228600" y="38100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9174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05250"/>
            <a:ext cx="6400800" cy="247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917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1"/>
          <p:cNvSpPr txBox="1">
            <a:spLocks noChangeArrowheads="1"/>
          </p:cNvSpPr>
          <p:nvPr/>
        </p:nvSpPr>
        <p:spPr bwMode="auto">
          <a:xfrm>
            <a:off x="920750" y="6386513"/>
            <a:ext cx="738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Leung et al., </a:t>
            </a:r>
            <a:r>
              <a:rPr lang="en-US" altLang="en-US" sz="1800" b="0" i="1"/>
              <a:t>Nat. Biotechnol.</a:t>
            </a:r>
            <a:r>
              <a:rPr lang="en-US" altLang="en-US" sz="1800" b="0"/>
              <a:t> </a:t>
            </a:r>
            <a:r>
              <a:rPr lang="en-US" altLang="en-US" sz="1800"/>
              <a:t>2003</a:t>
            </a:r>
            <a:r>
              <a:rPr lang="en-US" altLang="en-US" sz="1800" b="0"/>
              <a:t>, </a:t>
            </a:r>
            <a:r>
              <a:rPr lang="en-US" altLang="en-US" sz="1800" b="0" i="1"/>
              <a:t>21</a:t>
            </a:r>
            <a:r>
              <a:rPr lang="en-US" altLang="en-US" sz="1800" b="0"/>
              <a:t>, 687</a:t>
            </a:r>
          </a:p>
        </p:txBody>
      </p:sp>
      <p:sp>
        <p:nvSpPr>
          <p:cNvPr id="45059" name="Text Box 12"/>
          <p:cNvSpPr txBox="1">
            <a:spLocks noChangeArrowheads="1"/>
          </p:cNvSpPr>
          <p:nvPr/>
        </p:nvSpPr>
        <p:spPr bwMode="auto">
          <a:xfrm>
            <a:off x="263525" y="58738"/>
            <a:ext cx="86042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 Bold" charset="0"/>
              </a:rPr>
              <a:t>ABPP beyond comparative proteomics: inhibitor discovery</a:t>
            </a:r>
          </a:p>
        </p:txBody>
      </p:sp>
      <p:sp>
        <p:nvSpPr>
          <p:cNvPr id="45060" name="Text Box 14"/>
          <p:cNvSpPr txBox="1">
            <a:spLocks noChangeArrowheads="1"/>
          </p:cNvSpPr>
          <p:nvPr/>
        </p:nvSpPr>
        <p:spPr bwMode="auto">
          <a:xfrm>
            <a:off x="1382713" y="1382713"/>
            <a:ext cx="6389687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/>
              <a:t>Individual ABPP probes: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/>
              <a:t>profile enzymes with similar mechanisms</a:t>
            </a:r>
          </a:p>
        </p:txBody>
      </p:sp>
      <p:sp>
        <p:nvSpPr>
          <p:cNvPr id="45061" name="Text Box 15"/>
          <p:cNvSpPr txBox="1">
            <a:spLocks noChangeArrowheads="1"/>
          </p:cNvSpPr>
          <p:nvPr/>
        </p:nvSpPr>
        <p:spPr bwMode="auto">
          <a:xfrm>
            <a:off x="1174750" y="2373313"/>
            <a:ext cx="6902450" cy="1096962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/>
              <a:t>Competition experiments between ABPP probes and small-molecule inhibitors can provide insight into selectivity and potency</a:t>
            </a:r>
          </a:p>
        </p:txBody>
      </p:sp>
      <p:pic>
        <p:nvPicPr>
          <p:cNvPr id="4506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4019550"/>
            <a:ext cx="7767637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04825" y="5715000"/>
            <a:ext cx="822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900"/>
                </a:solidFill>
              </a:rPr>
              <a:t>Functional activity is generally inferred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900"/>
                </a:solidFill>
              </a:rPr>
              <a:t>from transcript/protein levels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330450" y="2330450"/>
            <a:ext cx="3270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RT-PCR; microarrays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330450" y="3194050"/>
            <a:ext cx="56149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2D gel electrophoresis; Western blot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5105400" y="40576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LC-MS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2330450" y="1466850"/>
            <a:ext cx="276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PCR; microarrays</a:t>
            </a:r>
          </a:p>
        </p:txBody>
      </p:sp>
      <p:sp>
        <p:nvSpPr>
          <p:cNvPr id="7175" name="Text Box 15"/>
          <p:cNvSpPr txBox="1">
            <a:spLocks noChangeArrowheads="1"/>
          </p:cNvSpPr>
          <p:nvPr/>
        </p:nvSpPr>
        <p:spPr bwMode="auto">
          <a:xfrm>
            <a:off x="311150" y="58738"/>
            <a:ext cx="8604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 Bold" charset="0"/>
              </a:rPr>
              <a:t>Profiling methods</a:t>
            </a:r>
          </a:p>
        </p:txBody>
      </p:sp>
      <p:sp>
        <p:nvSpPr>
          <p:cNvPr id="7176" name="Text Box 4"/>
          <p:cNvSpPr txBox="1">
            <a:spLocks noChangeArrowheads="1"/>
          </p:cNvSpPr>
          <p:nvPr/>
        </p:nvSpPr>
        <p:spPr bwMode="auto">
          <a:xfrm>
            <a:off x="581025" y="838200"/>
            <a:ext cx="8077200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397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397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397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How does one determine the levels of the following?</a:t>
            </a:r>
          </a:p>
        </p:txBody>
      </p:sp>
      <p:sp>
        <p:nvSpPr>
          <p:cNvPr id="7177" name="Text Box 18"/>
          <p:cNvSpPr txBox="1">
            <a:spLocks noChangeArrowheads="1"/>
          </p:cNvSpPr>
          <p:nvPr/>
        </p:nvSpPr>
        <p:spPr bwMode="auto">
          <a:xfrm>
            <a:off x="609600" y="1466850"/>
            <a:ext cx="846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DNA</a:t>
            </a:r>
          </a:p>
        </p:txBody>
      </p:sp>
      <p:sp>
        <p:nvSpPr>
          <p:cNvPr id="7178" name="Text Box 19"/>
          <p:cNvSpPr txBox="1">
            <a:spLocks noChangeArrowheads="1"/>
          </p:cNvSpPr>
          <p:nvPr/>
        </p:nvSpPr>
        <p:spPr bwMode="auto">
          <a:xfrm>
            <a:off x="609600" y="2330450"/>
            <a:ext cx="846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RNA</a:t>
            </a:r>
          </a:p>
        </p:txBody>
      </p:sp>
      <p:sp>
        <p:nvSpPr>
          <p:cNvPr id="7179" name="Text Box 20"/>
          <p:cNvSpPr txBox="1">
            <a:spLocks noChangeArrowheads="1"/>
          </p:cNvSpPr>
          <p:nvPr/>
        </p:nvSpPr>
        <p:spPr bwMode="auto">
          <a:xfrm>
            <a:off x="609600" y="3194050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Proteins</a:t>
            </a:r>
          </a:p>
        </p:txBody>
      </p:sp>
      <p:sp>
        <p:nvSpPr>
          <p:cNvPr id="7180" name="Text Box 21"/>
          <p:cNvSpPr txBox="1">
            <a:spLocks noChangeArrowheads="1"/>
          </p:cNvSpPr>
          <p:nvPr/>
        </p:nvSpPr>
        <p:spPr bwMode="auto">
          <a:xfrm>
            <a:off x="609600" y="4057650"/>
            <a:ext cx="419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Small-molecule metabolites</a:t>
            </a:r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>
            <a:off x="228600" y="47625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181225" y="5038725"/>
            <a:ext cx="487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397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397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397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C9A05"/>
                </a:solidFill>
              </a:rPr>
              <a:t>What about </a:t>
            </a:r>
            <a:r>
              <a:rPr lang="en-US" altLang="en-US" sz="2400" i="1">
                <a:solidFill>
                  <a:srgbClr val="BC9A05"/>
                </a:solidFill>
              </a:rPr>
              <a:t>functional</a:t>
            </a:r>
            <a:r>
              <a:rPr lang="en-US" altLang="en-US" sz="2400">
                <a:solidFill>
                  <a:srgbClr val="BC9A05"/>
                </a:solidFill>
              </a:rPr>
              <a:t> activity?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3" grpId="0"/>
      <p:bldP spid="4106" grpId="0"/>
      <p:bldP spid="4107" grpId="0"/>
      <p:bldP spid="4108" grpId="0"/>
      <p:bldP spid="4118" grpId="0" animBg="1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ChangeArrowheads="1"/>
          </p:cNvSpPr>
          <p:nvPr/>
        </p:nvSpPr>
        <p:spPr bwMode="auto">
          <a:xfrm>
            <a:off x="0" y="1141413"/>
            <a:ext cx="9144000" cy="571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46083" name="Text Box 10"/>
          <p:cNvSpPr txBox="1">
            <a:spLocks noChangeArrowheads="1"/>
          </p:cNvSpPr>
          <p:nvPr/>
        </p:nvSpPr>
        <p:spPr bwMode="auto">
          <a:xfrm>
            <a:off x="4343400" y="2638425"/>
            <a:ext cx="892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FAAH</a:t>
            </a:r>
          </a:p>
        </p:txBody>
      </p:sp>
      <p:sp>
        <p:nvSpPr>
          <p:cNvPr id="46084" name="Text Box 11"/>
          <p:cNvSpPr txBox="1">
            <a:spLocks noChangeArrowheads="1"/>
          </p:cNvSpPr>
          <p:nvPr/>
        </p:nvSpPr>
        <p:spPr bwMode="auto">
          <a:xfrm>
            <a:off x="4343400" y="2933700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KIAA1363</a:t>
            </a:r>
          </a:p>
        </p:txBody>
      </p:sp>
      <p:sp>
        <p:nvSpPr>
          <p:cNvPr id="46085" name="Text Box 12"/>
          <p:cNvSpPr txBox="1">
            <a:spLocks noChangeArrowheads="1"/>
          </p:cNvSpPr>
          <p:nvPr/>
        </p:nvSpPr>
        <p:spPr bwMode="auto">
          <a:xfrm>
            <a:off x="1127125" y="56800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 Bold" charset="0"/>
            </a:endParaRP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777875" y="5356225"/>
            <a:ext cx="7756525" cy="10064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ABPP permits the identification of inhibitors for both</a:t>
            </a:r>
            <a:br>
              <a:rPr lang="en-US" altLang="en-US" sz="2000"/>
            </a:br>
            <a:r>
              <a:rPr lang="en-US" altLang="en-US" sz="2000"/>
              <a:t>(i) enzymes with diverse substrates preferences (FAAH)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and (ii) novel enzymes that lack known substrates (KIAA1363)</a:t>
            </a:r>
          </a:p>
        </p:txBody>
      </p:sp>
      <p:sp>
        <p:nvSpPr>
          <p:cNvPr id="46087" name="Text Box 18"/>
          <p:cNvSpPr txBox="1">
            <a:spLocks noChangeArrowheads="1"/>
          </p:cNvSpPr>
          <p:nvPr/>
        </p:nvSpPr>
        <p:spPr bwMode="auto">
          <a:xfrm>
            <a:off x="920750" y="6386513"/>
            <a:ext cx="738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Leung et al., </a:t>
            </a:r>
            <a:r>
              <a:rPr lang="en-US" altLang="en-US" sz="1800" b="0" i="1"/>
              <a:t>Nat. Biotechnol.</a:t>
            </a:r>
            <a:r>
              <a:rPr lang="en-US" altLang="en-US" sz="1800" b="0"/>
              <a:t> </a:t>
            </a:r>
            <a:r>
              <a:rPr lang="en-US" altLang="en-US" sz="1800"/>
              <a:t>2003</a:t>
            </a:r>
            <a:r>
              <a:rPr lang="en-US" altLang="en-US" sz="1800" b="0"/>
              <a:t>, </a:t>
            </a:r>
            <a:r>
              <a:rPr lang="en-US" altLang="en-US" sz="1800" b="0" i="1"/>
              <a:t>21</a:t>
            </a:r>
            <a:r>
              <a:rPr lang="en-US" altLang="en-US" sz="1800" b="0"/>
              <a:t>, 687</a:t>
            </a:r>
          </a:p>
        </p:txBody>
      </p:sp>
      <p:sp>
        <p:nvSpPr>
          <p:cNvPr id="46088" name="Text Box 20"/>
          <p:cNvSpPr txBox="1">
            <a:spLocks noChangeArrowheads="1"/>
          </p:cNvSpPr>
          <p:nvPr/>
        </p:nvSpPr>
        <p:spPr bwMode="auto">
          <a:xfrm>
            <a:off x="263525" y="58738"/>
            <a:ext cx="86042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 Bold" charset="0"/>
              </a:rPr>
              <a:t>ABPP beyond comparative proteomics: inhibitor discovery</a:t>
            </a:r>
          </a:p>
        </p:txBody>
      </p:sp>
      <p:sp>
        <p:nvSpPr>
          <p:cNvPr id="46089" name="Text Box 21"/>
          <p:cNvSpPr txBox="1">
            <a:spLocks noChangeArrowheads="1"/>
          </p:cNvSpPr>
          <p:nvPr/>
        </p:nvSpPr>
        <p:spPr bwMode="auto">
          <a:xfrm>
            <a:off x="457200" y="1143000"/>
            <a:ext cx="838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993300"/>
                </a:solidFill>
              </a:rPr>
              <a:t>Recall from Slide 22:</a:t>
            </a:r>
            <a:r>
              <a:rPr lang="en-US" altLang="en-US" sz="2200">
                <a:solidFill>
                  <a:srgbClr val="9900CC"/>
                </a:solidFill>
              </a:rPr>
              <a:t> KIAA1363 activity may serve as a new </a:t>
            </a:r>
            <a:r>
              <a:rPr lang="en-US" altLang="en-US" sz="2200" u="sng">
                <a:solidFill>
                  <a:srgbClr val="9900CC"/>
                </a:solidFill>
              </a:rPr>
              <a:t>marker </a:t>
            </a:r>
            <a:r>
              <a:rPr lang="en-US" altLang="en-US" sz="2200">
                <a:solidFill>
                  <a:srgbClr val="9900CC"/>
                </a:solidFill>
              </a:rPr>
              <a:t>of tumor progression or as a new molecular </a:t>
            </a:r>
            <a:r>
              <a:rPr lang="en-US" altLang="en-US" sz="2200" u="sng">
                <a:solidFill>
                  <a:srgbClr val="9900CC"/>
                </a:solidFill>
              </a:rPr>
              <a:t>target</a:t>
            </a:r>
          </a:p>
        </p:txBody>
      </p:sp>
      <p:grpSp>
        <p:nvGrpSpPr>
          <p:cNvPr id="46090" name="Group 27"/>
          <p:cNvGrpSpPr>
            <a:grpSpLocks/>
          </p:cNvGrpSpPr>
          <p:nvPr/>
        </p:nvGrpSpPr>
        <p:grpSpPr bwMode="auto">
          <a:xfrm>
            <a:off x="228600" y="2019300"/>
            <a:ext cx="4191000" cy="3175000"/>
            <a:chOff x="480" y="1272"/>
            <a:chExt cx="2964" cy="2246"/>
          </a:xfrm>
        </p:grpSpPr>
        <p:pic>
          <p:nvPicPr>
            <p:cNvPr id="46101" name="Picture 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296"/>
              <a:ext cx="2920" cy="2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102" name="Rectangle 23"/>
            <p:cNvSpPr>
              <a:spLocks noChangeArrowheads="1"/>
            </p:cNvSpPr>
            <p:nvPr/>
          </p:nvSpPr>
          <p:spPr bwMode="auto">
            <a:xfrm>
              <a:off x="3060" y="1272"/>
              <a:ext cx="384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46103" name="Rectangle 26"/>
            <p:cNvSpPr>
              <a:spLocks noChangeArrowheads="1"/>
            </p:cNvSpPr>
            <p:nvPr/>
          </p:nvSpPr>
          <p:spPr bwMode="auto">
            <a:xfrm>
              <a:off x="3168" y="1344"/>
              <a:ext cx="240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46091" name="Text Box 28"/>
          <p:cNvSpPr txBox="1">
            <a:spLocks noChangeArrowheads="1"/>
          </p:cNvSpPr>
          <p:nvPr/>
        </p:nvSpPr>
        <p:spPr bwMode="auto">
          <a:xfrm>
            <a:off x="3962400" y="1982788"/>
            <a:ext cx="1390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/>
              <a:t>compound #</a:t>
            </a:r>
          </a:p>
        </p:txBody>
      </p:sp>
      <p:pic>
        <p:nvPicPr>
          <p:cNvPr id="24607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2727325"/>
            <a:ext cx="233045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08" name="Picture 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3498850"/>
            <a:ext cx="2474913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06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5" y="2927350"/>
            <a:ext cx="218757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09" name="Picture 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4419600"/>
            <a:ext cx="200660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10" name="Picture 3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419600"/>
            <a:ext cx="1755775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6629400" y="3657600"/>
            <a:ext cx="228600" cy="152400"/>
          </a:xfrm>
          <a:prstGeom prst="rect">
            <a:avLst/>
          </a:prstGeom>
          <a:noFill/>
          <a:ln w="1905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612" name="Rectangle 36"/>
          <p:cNvSpPr>
            <a:spLocks noChangeArrowheads="1"/>
          </p:cNvSpPr>
          <p:nvPr/>
        </p:nvSpPr>
        <p:spPr bwMode="auto">
          <a:xfrm>
            <a:off x="7762875" y="4448175"/>
            <a:ext cx="228600" cy="1524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2338388" y="1754188"/>
            <a:ext cx="374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900"/>
                </a:solidFill>
                <a:latin typeface="Symbol" panose="05050102010706020507" pitchFamily="18" charset="2"/>
              </a:rPr>
              <a:t>*</a:t>
            </a: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3051175" y="1754188"/>
            <a:ext cx="374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FF"/>
                </a:solidFill>
                <a:latin typeface="Symbol" panose="05050102010706020507" pitchFamily="18" charset="2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9" grpId="0" animBg="1"/>
      <p:bldP spid="24611" grpId="0" animBg="1"/>
      <p:bldP spid="24612" grpId="0" animBg="1"/>
      <p:bldP spid="24" grpId="0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30"/>
          <p:cNvSpPr txBox="1">
            <a:spLocks noChangeArrowheads="1"/>
          </p:cNvSpPr>
          <p:nvPr/>
        </p:nvSpPr>
        <p:spPr bwMode="auto">
          <a:xfrm>
            <a:off x="263525" y="58738"/>
            <a:ext cx="86042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 Bold" charset="0"/>
              </a:rPr>
              <a:t>ABPP beyond comparative proteomics: determining functional roles of proteins</a:t>
            </a:r>
          </a:p>
        </p:txBody>
      </p:sp>
      <p:sp>
        <p:nvSpPr>
          <p:cNvPr id="48131" name="Text Box 31"/>
          <p:cNvSpPr txBox="1">
            <a:spLocks noChangeArrowheads="1"/>
          </p:cNvSpPr>
          <p:nvPr/>
        </p:nvSpPr>
        <p:spPr bwMode="auto">
          <a:xfrm>
            <a:off x="920750" y="6386513"/>
            <a:ext cx="738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Chiang et al., </a:t>
            </a:r>
            <a:r>
              <a:rPr lang="en-US" altLang="en-US" sz="1800" b="0" i="1"/>
              <a:t>Chem. Biol.</a:t>
            </a:r>
            <a:r>
              <a:rPr lang="en-US" altLang="en-US" sz="1800" b="0"/>
              <a:t> </a:t>
            </a:r>
            <a:r>
              <a:rPr lang="en-US" altLang="en-US" sz="1800"/>
              <a:t>2006</a:t>
            </a:r>
            <a:r>
              <a:rPr lang="en-US" altLang="en-US" sz="1800" b="0"/>
              <a:t>, </a:t>
            </a:r>
            <a:r>
              <a:rPr lang="en-US" altLang="en-US" sz="1800" b="0" i="1"/>
              <a:t>13</a:t>
            </a:r>
            <a:r>
              <a:rPr lang="en-US" altLang="en-US" sz="1800" b="0"/>
              <a:t>, 1041</a:t>
            </a:r>
          </a:p>
        </p:txBody>
      </p:sp>
      <p:pic>
        <p:nvPicPr>
          <p:cNvPr id="48132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2209800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3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0275"/>
            <a:ext cx="3087688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4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83113"/>
            <a:ext cx="3048000" cy="184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5" name="Text Box 37"/>
          <p:cNvSpPr txBox="1">
            <a:spLocks noChangeArrowheads="1"/>
          </p:cNvSpPr>
          <p:nvPr/>
        </p:nvSpPr>
        <p:spPr bwMode="auto">
          <a:xfrm>
            <a:off x="990600" y="5314950"/>
            <a:ext cx="996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IC</a:t>
            </a:r>
            <a:r>
              <a:rPr lang="en-US" altLang="en-US" sz="1800" baseline="-25000">
                <a:solidFill>
                  <a:srgbClr val="FF0000"/>
                </a:solidFill>
              </a:rPr>
              <a:t>50</a:t>
            </a:r>
            <a:endParaRPr lang="en-US" altLang="en-US" sz="180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150 nM</a:t>
            </a:r>
          </a:p>
        </p:txBody>
      </p:sp>
      <p:sp>
        <p:nvSpPr>
          <p:cNvPr id="48136" name="Text Box 38"/>
          <p:cNvSpPr txBox="1">
            <a:spLocks noChangeArrowheads="1"/>
          </p:cNvSpPr>
          <p:nvPr/>
        </p:nvSpPr>
        <p:spPr bwMode="auto">
          <a:xfrm>
            <a:off x="4572000" y="1141413"/>
            <a:ext cx="3810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9900CC"/>
                </a:solidFill>
              </a:rPr>
              <a:t>What does KIAA1363 do?</a:t>
            </a:r>
            <a:endParaRPr lang="en-US" altLang="en-US" sz="2200" u="sng">
              <a:solidFill>
                <a:srgbClr val="9900CC"/>
              </a:solidFill>
            </a:endParaRPr>
          </a:p>
        </p:txBody>
      </p:sp>
      <p:pic>
        <p:nvPicPr>
          <p:cNvPr id="48137" name="Picture 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3494088"/>
            <a:ext cx="4095750" cy="183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8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1598613"/>
            <a:ext cx="4059238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9" name="Picture 4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5935663"/>
            <a:ext cx="4059238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40" name="Picture 4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5403850"/>
            <a:ext cx="24447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8"/>
          <p:cNvSpPr txBox="1">
            <a:spLocks noChangeArrowheads="1"/>
          </p:cNvSpPr>
          <p:nvPr/>
        </p:nvSpPr>
        <p:spPr bwMode="auto">
          <a:xfrm>
            <a:off x="4267200" y="4495800"/>
            <a:ext cx="2743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Genomic profiling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(clustering of genome aberrations)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5410200" y="1752600"/>
            <a:ext cx="20875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Transcriptional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profiling</a:t>
            </a:r>
          </a:p>
        </p:txBody>
      </p:sp>
      <p:sp>
        <p:nvSpPr>
          <p:cNvPr id="9220" name="Text Box 22"/>
          <p:cNvSpPr txBox="1">
            <a:spLocks noChangeArrowheads="1"/>
          </p:cNvSpPr>
          <p:nvPr/>
        </p:nvSpPr>
        <p:spPr bwMode="auto">
          <a:xfrm>
            <a:off x="311150" y="58738"/>
            <a:ext cx="8604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 Bold" charset="0"/>
              </a:rPr>
              <a:t>DNA/RNA profiling in action</a:t>
            </a:r>
          </a:p>
        </p:txBody>
      </p:sp>
      <p:sp>
        <p:nvSpPr>
          <p:cNvPr id="9221" name="Text Box 23"/>
          <p:cNvSpPr txBox="1">
            <a:spLocks noChangeArrowheads="1"/>
          </p:cNvSpPr>
          <p:nvPr/>
        </p:nvSpPr>
        <p:spPr bwMode="auto">
          <a:xfrm>
            <a:off x="920750" y="6386513"/>
            <a:ext cx="738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Neve et al., </a:t>
            </a:r>
            <a:r>
              <a:rPr lang="en-US" altLang="en-US" sz="1800" b="0" i="1"/>
              <a:t>Cancer Cell </a:t>
            </a:r>
            <a:r>
              <a:rPr lang="en-US" altLang="en-US" sz="1800"/>
              <a:t>2006</a:t>
            </a:r>
            <a:r>
              <a:rPr lang="en-US" altLang="en-US" sz="1800" b="0"/>
              <a:t>, </a:t>
            </a:r>
            <a:r>
              <a:rPr lang="en-US" altLang="en-US" sz="1800" b="0" i="1"/>
              <a:t>10</a:t>
            </a:r>
            <a:r>
              <a:rPr lang="en-US" altLang="en-US" sz="1800" b="0"/>
              <a:t>, 515</a:t>
            </a:r>
          </a:p>
        </p:txBody>
      </p:sp>
      <p:sp>
        <p:nvSpPr>
          <p:cNvPr id="9222" name="Text Box 24"/>
          <p:cNvSpPr txBox="1">
            <a:spLocks noChangeArrowheads="1"/>
          </p:cNvSpPr>
          <p:nvPr/>
        </p:nvSpPr>
        <p:spPr bwMode="auto">
          <a:xfrm>
            <a:off x="638175" y="790575"/>
            <a:ext cx="5353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FF00FF"/>
                </a:solidFill>
              </a:rPr>
              <a:t>Comparing 51 breast cancer cell lines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FF00FF"/>
                </a:solidFill>
              </a:rPr>
              <a:t>with 145 primary breast tumors</a:t>
            </a:r>
          </a:p>
        </p:txBody>
      </p:sp>
      <p:pic>
        <p:nvPicPr>
          <p:cNvPr id="9223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704975"/>
            <a:ext cx="40513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562600"/>
            <a:ext cx="28194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5" name="Text Box 29"/>
          <p:cNvSpPr txBox="1">
            <a:spLocks noChangeArrowheads="1"/>
          </p:cNvSpPr>
          <p:nvPr/>
        </p:nvSpPr>
        <p:spPr bwMode="auto">
          <a:xfrm>
            <a:off x="4343400" y="2701925"/>
            <a:ext cx="18288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BC9A05"/>
                </a:solidFill>
              </a:rPr>
              <a:t>cell lines overrepresented in “amplifier” phenotype</a:t>
            </a:r>
          </a:p>
        </p:txBody>
      </p:sp>
      <p:sp>
        <p:nvSpPr>
          <p:cNvPr id="9226" name="Line 30"/>
          <p:cNvSpPr>
            <a:spLocks noChangeShapeType="1"/>
          </p:cNvSpPr>
          <p:nvPr/>
        </p:nvSpPr>
        <p:spPr bwMode="auto">
          <a:xfrm flipH="1">
            <a:off x="4343400" y="2886075"/>
            <a:ext cx="381000" cy="0"/>
          </a:xfrm>
          <a:prstGeom prst="line">
            <a:avLst/>
          </a:prstGeom>
          <a:noFill/>
          <a:ln w="19050">
            <a:solidFill>
              <a:srgbClr val="BC9A05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31"/>
          <p:cNvSpPr>
            <a:spLocks noChangeShapeType="1"/>
          </p:cNvSpPr>
          <p:nvPr/>
        </p:nvSpPr>
        <p:spPr bwMode="auto">
          <a:xfrm flipH="1">
            <a:off x="4343400" y="44196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Line 32"/>
          <p:cNvSpPr>
            <a:spLocks noChangeShapeType="1"/>
          </p:cNvSpPr>
          <p:nvPr/>
        </p:nvSpPr>
        <p:spPr bwMode="auto">
          <a:xfrm>
            <a:off x="6858000" y="16764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48" name="Picture 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523875"/>
            <a:ext cx="1455738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6934200" y="6143625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upreg</a:t>
            </a:r>
          </a:p>
        </p:txBody>
      </p:sp>
      <p:sp>
        <p:nvSpPr>
          <p:cNvPr id="13350" name="Text Box 38"/>
          <p:cNvSpPr txBox="1">
            <a:spLocks noChangeArrowheads="1"/>
          </p:cNvSpPr>
          <p:nvPr/>
        </p:nvSpPr>
        <p:spPr bwMode="auto">
          <a:xfrm>
            <a:off x="8629650" y="6153150"/>
            <a:ext cx="514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9900"/>
                </a:solidFill>
              </a:rPr>
              <a:t>dn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1" grpId="0"/>
      <p:bldP spid="13344" grpId="0" animBg="1"/>
      <p:bldP spid="13349" grpId="0"/>
      <p:bldP spid="133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0"/>
          <p:cNvSpPr txBox="1">
            <a:spLocks noChangeArrowheads="1"/>
          </p:cNvSpPr>
          <p:nvPr/>
        </p:nvSpPr>
        <p:spPr bwMode="auto">
          <a:xfrm>
            <a:off x="34925" y="58738"/>
            <a:ext cx="8604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Arial Bold" charset="0"/>
              </a:rPr>
              <a:t>Transcript/protein levels may not correlate with activity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62000" y="5943600"/>
            <a:ext cx="7620000" cy="79375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397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397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397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300"/>
              <a:t>Just because the gene, mRNA, or protein is </a:t>
            </a:r>
            <a:r>
              <a:rPr lang="en-US" altLang="en-US" sz="2300" u="sng"/>
              <a:t>present</a:t>
            </a:r>
            <a:r>
              <a:rPr lang="en-US" altLang="en-US" sz="2300"/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300"/>
              <a:t>does not mean that the protein is </a:t>
            </a:r>
            <a:r>
              <a:rPr lang="en-US" altLang="en-US" sz="2300" u="sng"/>
              <a:t>functional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33400" y="6096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397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397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397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Enzyme function can be regulated at many levels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28600" y="1219200"/>
            <a:ext cx="8382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333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333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333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333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33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33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33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33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FF0000"/>
                </a:solidFill>
              </a:rPr>
              <a:t>Expression as an inactive zymogen (proenzyme) 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FF0000"/>
                </a:solidFill>
              </a:rPr>
              <a:t>bound by endogenous inhibitors</a:t>
            </a:r>
            <a:endParaRPr lang="en-US" altLang="en-US" sz="2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•	Metalloproteases are produced as inactive proenzymes 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	inhibited further by TIMPs (Tissue Inhibitors of Metalloproteases)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600" y="3733800"/>
            <a:ext cx="8382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333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333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333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333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33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33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33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33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FF0000"/>
                </a:solidFill>
              </a:rPr>
              <a:t>Cofactor requirements</a:t>
            </a:r>
            <a:endParaRPr lang="en-US" altLang="en-US" sz="2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•	NADH/NADPH is often required for redox function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8600" y="2790825"/>
            <a:ext cx="8382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333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333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333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333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33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33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33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33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FF0000"/>
                </a:solidFill>
              </a:rPr>
              <a:t>Post-translational modifications</a:t>
            </a:r>
            <a:endParaRPr lang="en-US" altLang="en-US" sz="2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•	Kinase activity is itself regulated by phosphorylation events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8600" y="4667250"/>
            <a:ext cx="83820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333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333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333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333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333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33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33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33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333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FF0000"/>
                </a:solidFill>
              </a:rPr>
              <a:t>Accessory proteins modulate function</a:t>
            </a:r>
            <a:endParaRPr lang="en-US" altLang="en-US" sz="2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•	Histone deacetylase (HDAC) is active only when part of large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	multi-subunit complex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8"/>
          <p:cNvSpPr txBox="1">
            <a:spLocks noChangeArrowheads="1"/>
          </p:cNvSpPr>
          <p:nvPr/>
        </p:nvSpPr>
        <p:spPr bwMode="auto">
          <a:xfrm>
            <a:off x="1206500" y="5867400"/>
            <a:ext cx="7113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Chemical</a:t>
            </a:r>
            <a:r>
              <a:rPr lang="en-US" altLang="en-US" sz="2400" i="1">
                <a:solidFill>
                  <a:schemeClr val="bg1"/>
                </a:solidFill>
              </a:rPr>
              <a:t> reactivity</a:t>
            </a:r>
            <a:r>
              <a:rPr lang="en-US" altLang="en-US" sz="2400">
                <a:solidFill>
                  <a:schemeClr val="bg1"/>
                </a:solidFill>
              </a:rPr>
              <a:t> determines levels of activity</a:t>
            </a:r>
          </a:p>
        </p:txBody>
      </p:sp>
      <p:grpSp>
        <p:nvGrpSpPr>
          <p:cNvPr id="92183" name="Group 23"/>
          <p:cNvGrpSpPr>
            <a:grpSpLocks/>
          </p:cNvGrpSpPr>
          <p:nvPr/>
        </p:nvGrpSpPr>
        <p:grpSpPr bwMode="auto">
          <a:xfrm>
            <a:off x="2752725" y="2514600"/>
            <a:ext cx="3810000" cy="582613"/>
            <a:chOff x="1728" y="1536"/>
            <a:chExt cx="2400" cy="367"/>
          </a:xfrm>
        </p:grpSpPr>
        <p:graphicFrame>
          <p:nvGraphicFramePr>
            <p:cNvPr id="13324" name="Object 10"/>
            <p:cNvGraphicFramePr>
              <a:graphicFrameLocks noChangeAspect="1"/>
            </p:cNvGraphicFramePr>
            <p:nvPr/>
          </p:nvGraphicFramePr>
          <p:xfrm>
            <a:off x="1728" y="1536"/>
            <a:ext cx="1920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30" name="CS ChemDraw Drawing" r:id="rId4" imgW="1446276" imgH="277368" progId="ChemDraw.Document.6.0">
                    <p:embed/>
                  </p:oleObj>
                </mc:Choice>
                <mc:Fallback>
                  <p:oleObj name="CS ChemDraw Drawing" r:id="rId4" imgW="1446276" imgH="277368" progId="ChemDraw.Document.6.0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1536"/>
                          <a:ext cx="1920" cy="3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5" name="Rectangle 11"/>
            <p:cNvSpPr>
              <a:spLocks noChangeArrowheads="1"/>
            </p:cNvSpPr>
            <p:nvPr/>
          </p:nvSpPr>
          <p:spPr bwMode="auto">
            <a:xfrm>
              <a:off x="3552" y="1536"/>
              <a:ext cx="576" cy="288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870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1460500" y="3317875"/>
            <a:ext cx="3138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binding + reactive group</a:t>
            </a:r>
          </a:p>
        </p:txBody>
      </p:sp>
      <p:sp>
        <p:nvSpPr>
          <p:cNvPr id="92173" name="Text Box 13"/>
          <p:cNvSpPr txBox="1">
            <a:spLocks noChangeArrowheads="1"/>
          </p:cNvSpPr>
          <p:nvPr/>
        </p:nvSpPr>
        <p:spPr bwMode="auto">
          <a:xfrm>
            <a:off x="5010150" y="3317875"/>
            <a:ext cx="2228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9900"/>
                </a:solidFill>
              </a:rPr>
              <a:t>analytical handle</a:t>
            </a:r>
          </a:p>
        </p:txBody>
      </p:sp>
      <p:sp>
        <p:nvSpPr>
          <p:cNvPr id="92174" name="Text Box 14"/>
          <p:cNvSpPr txBox="1">
            <a:spLocks noChangeArrowheads="1"/>
          </p:cNvSpPr>
          <p:nvPr/>
        </p:nvSpPr>
        <p:spPr bwMode="auto">
          <a:xfrm>
            <a:off x="1428750" y="3775075"/>
            <a:ext cx="3200400" cy="16351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(1) binding group to bias proteome labeling;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(2) Moderately reactive moiety to covalently modify active sites</a:t>
            </a:r>
          </a:p>
        </p:txBody>
      </p:sp>
      <p:sp>
        <p:nvSpPr>
          <p:cNvPr id="92175" name="Text Box 15"/>
          <p:cNvSpPr txBox="1">
            <a:spLocks noChangeArrowheads="1"/>
          </p:cNvSpPr>
          <p:nvPr/>
        </p:nvSpPr>
        <p:spPr bwMode="auto">
          <a:xfrm>
            <a:off x="5016500" y="3775075"/>
            <a:ext cx="2217738" cy="1635125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i="1"/>
              <a:t>for visualization</a:t>
            </a:r>
            <a:r>
              <a:rPr lang="en-US" altLang="en-US" sz="2000"/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fluorescent tag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i="1"/>
              <a:t>for enrichment</a:t>
            </a:r>
            <a:r>
              <a:rPr lang="en-US" altLang="en-US" sz="2000"/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biotin</a:t>
            </a:r>
          </a:p>
        </p:txBody>
      </p:sp>
      <p:sp>
        <p:nvSpPr>
          <p:cNvPr id="13320" name="Text Box 18"/>
          <p:cNvSpPr txBox="1">
            <a:spLocks noChangeArrowheads="1"/>
          </p:cNvSpPr>
          <p:nvPr/>
        </p:nvSpPr>
        <p:spPr bwMode="auto">
          <a:xfrm>
            <a:off x="920750" y="6111875"/>
            <a:ext cx="7385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Evans &amp; Cravatt, </a:t>
            </a:r>
            <a:r>
              <a:rPr lang="en-US" altLang="en-US" sz="1800" b="0" i="1"/>
              <a:t>Chem. Rev.</a:t>
            </a:r>
            <a:r>
              <a:rPr lang="en-US" altLang="en-US" sz="1800" b="0"/>
              <a:t> </a:t>
            </a:r>
            <a:r>
              <a:rPr lang="en-US" altLang="en-US" sz="1800"/>
              <a:t>2006</a:t>
            </a:r>
            <a:r>
              <a:rPr lang="en-US" altLang="en-US" sz="1800" b="0"/>
              <a:t>, </a:t>
            </a:r>
            <a:r>
              <a:rPr lang="en-US" altLang="en-US" sz="1800" b="0" i="1"/>
              <a:t>106</a:t>
            </a:r>
            <a:r>
              <a:rPr lang="en-US" altLang="en-US" sz="1800" b="0"/>
              <a:t>, 3279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Barglow &amp; Cravatt, </a:t>
            </a:r>
            <a:r>
              <a:rPr lang="en-US" altLang="en-US" sz="1800" b="0" i="1"/>
              <a:t>Nat. Methods </a:t>
            </a:r>
            <a:r>
              <a:rPr lang="en-US" altLang="en-US" sz="1800"/>
              <a:t>2007</a:t>
            </a:r>
            <a:r>
              <a:rPr lang="en-US" altLang="en-US" sz="1800" b="0"/>
              <a:t>, </a:t>
            </a:r>
            <a:r>
              <a:rPr lang="en-US" altLang="en-US" sz="1800" b="0" i="1"/>
              <a:t>4</a:t>
            </a:r>
            <a:r>
              <a:rPr lang="en-US" altLang="en-US" sz="1800" b="0"/>
              <a:t>, 822</a:t>
            </a:r>
          </a:p>
        </p:txBody>
      </p:sp>
      <p:sp>
        <p:nvSpPr>
          <p:cNvPr id="13321" name="Text Box 19"/>
          <p:cNvSpPr txBox="1">
            <a:spLocks noChangeArrowheads="1"/>
          </p:cNvSpPr>
          <p:nvPr/>
        </p:nvSpPr>
        <p:spPr bwMode="auto">
          <a:xfrm>
            <a:off x="311150" y="58738"/>
            <a:ext cx="86042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 Bold" charset="0"/>
              </a:rPr>
              <a:t>Activity-Based Protein Profiling (ABPP)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 Bold" charset="0"/>
              </a:rPr>
              <a:t>for comparative proteomics</a:t>
            </a:r>
          </a:p>
        </p:txBody>
      </p:sp>
      <p:sp>
        <p:nvSpPr>
          <p:cNvPr id="13322" name="Text Box 4"/>
          <p:cNvSpPr txBox="1">
            <a:spLocks noChangeArrowheads="1"/>
          </p:cNvSpPr>
          <p:nvPr/>
        </p:nvSpPr>
        <p:spPr bwMode="auto">
          <a:xfrm>
            <a:off x="533400" y="1371600"/>
            <a:ext cx="8077200" cy="8223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397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397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397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u="sng"/>
              <a:t>ABPP</a:t>
            </a:r>
            <a:r>
              <a:rPr lang="en-US" altLang="en-US" sz="2400"/>
              <a:t>: Uses </a:t>
            </a:r>
            <a:r>
              <a:rPr lang="en-US" altLang="en-US" sz="2400">
                <a:solidFill>
                  <a:srgbClr val="FF0000"/>
                </a:solidFill>
              </a:rPr>
              <a:t>chemical probes</a:t>
            </a:r>
            <a:r>
              <a:rPr lang="en-US" altLang="en-US" sz="2400"/>
              <a:t> for profiling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enzyme function</a:t>
            </a:r>
            <a:r>
              <a:rPr lang="en-US" altLang="en-US" sz="2400"/>
              <a:t> directly from a complex proteome</a:t>
            </a:r>
          </a:p>
        </p:txBody>
      </p:sp>
      <p:sp>
        <p:nvSpPr>
          <p:cNvPr id="92181" name="Text Box 21"/>
          <p:cNvSpPr txBox="1">
            <a:spLocks noChangeArrowheads="1"/>
          </p:cNvSpPr>
          <p:nvPr/>
        </p:nvSpPr>
        <p:spPr bwMode="auto">
          <a:xfrm>
            <a:off x="447675" y="5576888"/>
            <a:ext cx="8308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900"/>
                </a:solidFill>
              </a:rPr>
              <a:t>Chemical reactivity </a:t>
            </a:r>
            <a:r>
              <a:rPr lang="en-US" altLang="en-US" sz="2400">
                <a:solidFill>
                  <a:srgbClr val="009900"/>
                </a:solidFill>
                <a:latin typeface="Symbol" panose="05050102010706020507" pitchFamily="18" charset="2"/>
              </a:rPr>
              <a:t>®</a:t>
            </a:r>
            <a:r>
              <a:rPr lang="en-US" altLang="en-US" sz="2400">
                <a:solidFill>
                  <a:srgbClr val="009900"/>
                </a:solidFill>
              </a:rPr>
              <a:t> level of enzyme function (activity)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2" grpId="0"/>
      <p:bldP spid="92173" grpId="0"/>
      <p:bldP spid="92174" grpId="0" animBg="1"/>
      <p:bldP spid="92175" grpId="0" animBg="1"/>
      <p:bldP spid="921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8"/>
          <p:cNvSpPr txBox="1">
            <a:spLocks noChangeArrowheads="1"/>
          </p:cNvSpPr>
          <p:nvPr/>
        </p:nvSpPr>
        <p:spPr bwMode="auto">
          <a:xfrm>
            <a:off x="311150" y="58738"/>
            <a:ext cx="8604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 Bold" charset="0"/>
              </a:rPr>
              <a:t>What does ABPP enable?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228600" y="838200"/>
            <a:ext cx="8382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397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397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397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900"/>
                </a:solidFill>
              </a:rPr>
              <a:t>Capture of </a:t>
            </a:r>
            <a:r>
              <a:rPr lang="en-US" altLang="en-US" sz="2400" u="sng">
                <a:solidFill>
                  <a:srgbClr val="009900"/>
                </a:solidFill>
              </a:rPr>
              <a:t>functional</a:t>
            </a:r>
            <a:r>
              <a:rPr lang="en-US" altLang="en-US" sz="2400">
                <a:solidFill>
                  <a:srgbClr val="009900"/>
                </a:solidFill>
              </a:rPr>
              <a:t> information about the proteome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• Enzymes with established activities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• Enzymes with previously uncharacterized functions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63538" y="5105400"/>
            <a:ext cx="8382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397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397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397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900"/>
                </a:solidFill>
              </a:rPr>
              <a:t>Identification of conserved catalytic residues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900"/>
                </a:solidFill>
              </a:rPr>
              <a:t>in enzyme active site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(by mass spectrometry)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63538" y="3190875"/>
            <a:ext cx="8382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397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397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397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9900"/>
                </a:solidFill>
              </a:rPr>
              <a:t>Identification of selective inhibitors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(ABPP = screening platform)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762000" y="1600200"/>
            <a:ext cx="44196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• Serine hydrolases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• Ubiquitin hydrolases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• Proteasome	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• Cysteine proteases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• Metalloproteases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2000" y="4556125"/>
            <a:ext cx="403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• Oxidoreductases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• Glutathione S-transferases</a:t>
            </a:r>
          </a:p>
        </p:txBody>
      </p:sp>
      <p:sp>
        <p:nvSpPr>
          <p:cNvPr id="16388" name="Text Box 12"/>
          <p:cNvSpPr txBox="1">
            <a:spLocks noChangeArrowheads="1"/>
          </p:cNvSpPr>
          <p:nvPr/>
        </p:nvSpPr>
        <p:spPr bwMode="auto">
          <a:xfrm>
            <a:off x="311150" y="58738"/>
            <a:ext cx="8604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 Bold" charset="0"/>
              </a:rPr>
              <a:t>Types of activity-based probes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533400" y="914400"/>
            <a:ext cx="8077200" cy="45720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397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397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397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Directed probes: </a:t>
            </a:r>
            <a:r>
              <a:rPr lang="en-US" altLang="en-US" sz="2000"/>
              <a:t>biased for enzymes with shared mechanism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33400" y="3886200"/>
            <a:ext cx="8077200" cy="45720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397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397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397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Discovery-based probes: </a:t>
            </a:r>
            <a:r>
              <a:rPr lang="en-US" altLang="en-US" sz="2000"/>
              <a:t>diverse libraries of electrophiles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4648200" y="4556125"/>
            <a:ext cx="403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• Enoyl-CoA hydratases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• Hydroxypyruvate reductase</a:t>
            </a:r>
          </a:p>
        </p:txBody>
      </p:sp>
      <p:sp>
        <p:nvSpPr>
          <p:cNvPr id="16392" name="Text Box 18"/>
          <p:cNvSpPr txBox="1">
            <a:spLocks noChangeArrowheads="1"/>
          </p:cNvSpPr>
          <p:nvPr/>
        </p:nvSpPr>
        <p:spPr bwMode="auto">
          <a:xfrm>
            <a:off x="4648200" y="1600200"/>
            <a:ext cx="44196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• Glycosidases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• </a:t>
            </a:r>
            <a:r>
              <a:rPr lang="en-US" altLang="en-US" sz="2000">
                <a:latin typeface="Symbol" panose="05050102010706020507" pitchFamily="18" charset="2"/>
              </a:rPr>
              <a:t>g</a:t>
            </a:r>
            <a:r>
              <a:rPr lang="en-US" altLang="en-US" sz="2000"/>
              <a:t>-secretase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• Kinases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• Tyrosine phosphatases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• Serine/Threonine phosphatases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2" grpId="0" animBg="1"/>
      <p:bldP spid="71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311150" y="58738"/>
            <a:ext cx="8604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 Bold" charset="0"/>
              </a:rPr>
              <a:t>Design strategies for ABPP probes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228600" y="838200"/>
            <a:ext cx="8382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39725" algn="l"/>
                <a:tab pos="5746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39725" algn="l"/>
                <a:tab pos="5746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39725" algn="l"/>
                <a:tab pos="5746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39725" algn="l"/>
                <a:tab pos="574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39725" algn="l"/>
                <a:tab pos="574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574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574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574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574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(1) Mechanism-based probes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•	Incorporate direct knowledge of enzyme mechanism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•	Must append analytical tag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28600" y="2505075"/>
            <a:ext cx="8610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39725" algn="l"/>
                <a:tab pos="5746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39725" algn="l"/>
                <a:tab pos="5746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39725" algn="l"/>
                <a:tab pos="5746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39725" algn="l"/>
                <a:tab pos="574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39725" algn="l"/>
                <a:tab pos="574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574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574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574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574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(2) Probes by modification of </a:t>
            </a:r>
            <a:r>
              <a:rPr lang="en-US" altLang="en-US" sz="2400" u="sng">
                <a:solidFill>
                  <a:srgbClr val="0000FF"/>
                </a:solidFill>
              </a:rPr>
              <a:t>covalent</a:t>
            </a:r>
            <a:r>
              <a:rPr lang="en-US" altLang="en-US" sz="2400">
                <a:solidFill>
                  <a:srgbClr val="0000FF"/>
                </a:solidFill>
              </a:rPr>
              <a:t> inhibitors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•	Derived from known compounds that inhibit enzymes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	by covalent modification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•	Must append analytical tag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28600" y="4419600"/>
            <a:ext cx="86106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339725" algn="l"/>
                <a:tab pos="5746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39725" algn="l"/>
                <a:tab pos="5746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39725" algn="l"/>
                <a:tab pos="5746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39725" algn="l"/>
                <a:tab pos="574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39725" algn="l"/>
                <a:tab pos="574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574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574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574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9725" algn="l"/>
                <a:tab pos="5746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(3) Probes by modification of </a:t>
            </a:r>
            <a:r>
              <a:rPr lang="en-US" altLang="en-US" sz="2400" u="sng">
                <a:solidFill>
                  <a:srgbClr val="0000FF"/>
                </a:solidFill>
              </a:rPr>
              <a:t>reversible</a:t>
            </a:r>
            <a:r>
              <a:rPr lang="en-US" altLang="en-US" sz="2400">
                <a:solidFill>
                  <a:srgbClr val="0000FF"/>
                </a:solidFill>
              </a:rPr>
              <a:t> inhibitors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•	Derived from known compounds that inhibit enzymes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	by reversible modification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•	Must append analytical tag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•	Must append covalent crosslinking reagent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3465</TotalTime>
  <Words>1642</Words>
  <Application>Microsoft Office PowerPoint</Application>
  <PresentationFormat>On-screen Show (4:3)</PresentationFormat>
  <Paragraphs>313</Paragraphs>
  <Slides>31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Arial Bold</vt:lpstr>
      <vt:lpstr>Symbol</vt:lpstr>
      <vt:lpstr>Times New Roman</vt:lpstr>
      <vt:lpstr>Default Design</vt:lpstr>
      <vt:lpstr>CS ChemDraw Drawing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Pittsburgh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Kristen Bartoli</dc:creator>
  <cp:lastModifiedBy>Jeff Chan</cp:lastModifiedBy>
  <cp:revision>165</cp:revision>
  <cp:lastPrinted>2013-09-02T20:17:54Z</cp:lastPrinted>
  <dcterms:created xsi:type="dcterms:W3CDTF">2007-03-04T20:32:12Z</dcterms:created>
  <dcterms:modified xsi:type="dcterms:W3CDTF">2017-10-18T15:01:30Z</dcterms:modified>
</cp:coreProperties>
</file>