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62" r:id="rId2"/>
    <p:sldId id="363" r:id="rId3"/>
    <p:sldId id="364" r:id="rId4"/>
    <p:sldId id="409" r:id="rId5"/>
    <p:sldId id="410" r:id="rId6"/>
    <p:sldId id="366" r:id="rId7"/>
    <p:sldId id="367" r:id="rId8"/>
    <p:sldId id="368" r:id="rId9"/>
    <p:sldId id="411" r:id="rId10"/>
    <p:sldId id="412" r:id="rId11"/>
    <p:sldId id="369" r:id="rId12"/>
    <p:sldId id="406" r:id="rId13"/>
    <p:sldId id="407" r:id="rId14"/>
    <p:sldId id="379" r:id="rId15"/>
    <p:sldId id="380" r:id="rId16"/>
    <p:sldId id="381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13" r:id="rId39"/>
    <p:sldId id="414" r:id="rId40"/>
    <p:sldId id="415" r:id="rId41"/>
    <p:sldId id="404" r:id="rId4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DDDDDD"/>
    <a:srgbClr val="CCECFF"/>
    <a:srgbClr val="FFFFCC"/>
    <a:srgbClr val="9900CC"/>
    <a:srgbClr val="FF0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5" autoAdjust="0"/>
    <p:restoredTop sz="78261" autoAdjust="0"/>
  </p:normalViewPr>
  <p:slideViewPr>
    <p:cSldViewPr snapToObjects="1">
      <p:cViewPr varScale="1">
        <p:scale>
          <a:sx n="106" d="100"/>
          <a:sy n="106" d="100"/>
        </p:scale>
        <p:origin x="120" y="1656"/>
      </p:cViewPr>
      <p:guideLst>
        <p:guide orient="horz" pos="30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7" rIns="96636" bIns="48317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7" rIns="96636" bIns="48317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7" rIns="96636" bIns="48317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7" rIns="96636" bIns="48317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2AAC2B-936B-4C13-84DD-69C4FA93B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210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9563" y="0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5963"/>
            <a:ext cx="47752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0913" y="4535488"/>
            <a:ext cx="5386387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0350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99" tIns="47649" rIns="95299" bIns="47649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9563" y="9150350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99" tIns="47649" rIns="95299" bIns="47649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0C3092-2AA9-47D4-8394-299165E6F2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473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65AFE0F-A63A-44FC-9D2C-BC7435AAA295}" type="slidenum">
              <a:rPr lang="en-US" altLang="en-US" sz="130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1617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Drawback: may not be precise correlation between mRNA and protein levels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7C9AA3-63BC-4EBA-B2D6-91C6A6AFB0E8}" type="slidenum">
              <a:rPr lang="en-US" altLang="en-US" sz="130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661180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359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0CD4D9-9A73-48EE-852B-71CF7FCC0BB6}" type="slidenum">
              <a:rPr lang="en-US" altLang="en-US" sz="130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2560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2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18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</a:t>
            </a:r>
            <a:r>
              <a:rPr lang="en-US" baseline="0" dirty="0" smtClean="0"/>
              <a:t> to PCR, except an extra enzyme, reverse transcriptase is used to convert mRNA into cDNA which can be read and used by </a:t>
            </a:r>
            <a:r>
              <a:rPr lang="en-US" baseline="0" dirty="0" err="1" smtClean="0"/>
              <a:t>taq</a:t>
            </a:r>
            <a:r>
              <a:rPr lang="en-US" baseline="0" dirty="0" smtClean="0"/>
              <a:t> polymerase as a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9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65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beginning, there is a</a:t>
            </a:r>
            <a:r>
              <a:rPr lang="en-US" baseline="0" dirty="0" smtClean="0"/>
              <a:t> large excels of regents (</a:t>
            </a:r>
            <a:r>
              <a:rPr lang="en-US" baseline="0" dirty="0" err="1" smtClean="0"/>
              <a:t>nts</a:t>
            </a:r>
            <a:r>
              <a:rPr lang="en-US" baseline="0" dirty="0" smtClean="0"/>
              <a:t>) giving use an approximate doubling of DNA after each cycle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PCR product vs # of cycles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Log phase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Linear phase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Plateau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51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rt = reverse transcription vs. real-time: in principle, can have rt-rtPCR, although not usually called that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EA950C-F941-4D8C-B6C2-AFB6244DE275}" type="slidenum">
              <a:rPr lang="en-US" altLang="en-US" sz="130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82019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very concentrated sample and perform serial</a:t>
            </a:r>
            <a:r>
              <a:rPr lang="en-US" baseline="0" dirty="0" smtClean="0"/>
              <a:t> dilutions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810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Some analogy here to initial-rate kinetics, versus fitting entire progress curve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Only data in the log phase is</a:t>
            </a:r>
            <a:r>
              <a:rPr lang="en-US" altLang="en-US" baseline="0" dirty="0" smtClean="0"/>
              <a:t> important for </a:t>
            </a:r>
            <a:r>
              <a:rPr lang="en-US" altLang="en-US" baseline="0" dirty="0" err="1" smtClean="0"/>
              <a:t>rt</a:t>
            </a:r>
            <a:r>
              <a:rPr lang="en-US" altLang="en-US" baseline="0" dirty="0" smtClean="0"/>
              <a:t>-PCR</a:t>
            </a:r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7C2B33-61B6-46A2-AD95-4FBE3DE2ACA4}" type="slidenum">
              <a:rPr lang="en-US" altLang="en-US" sz="130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370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3092-2AA9-47D4-8394-299165E6F2D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83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B1E04-F3C2-450A-ADC6-BBD2D9C84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3521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5DBE-F18A-4396-B244-0CF8C37EAF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81240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242888"/>
            <a:ext cx="1958975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42888"/>
            <a:ext cx="5724525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89C39-8DE9-4A4A-8C3B-776E1BAB61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008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87760-C971-4658-9BB1-2755A1604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6094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79C3-5872-4F46-A58D-1F991D1C7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3084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E2532-9CB2-42D5-9D4A-588DD1FB89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35407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AE1B5-BD17-40DF-8BD8-D2315584AF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7300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E9F72-7E1B-4F3E-9601-7A5AC5C4F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5010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EDA4-792D-4820-860F-1806C4FCD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0366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EFF1-4828-4209-8AE5-709CBC26CB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4904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C3A42-1250-4002-A4EE-4B97EF17B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7254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300" y="242888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1D0D548-266B-4BBA-8EE3-C9BADD544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Text Box 8"/>
          <p:cNvSpPr txBox="1">
            <a:spLocks noChangeArrowheads="1"/>
          </p:cNvSpPr>
          <p:nvPr userDrawn="1"/>
        </p:nvSpPr>
        <p:spPr bwMode="auto">
          <a:xfrm>
            <a:off x="8574088" y="76200"/>
            <a:ext cx="53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0" smtClean="0">
                <a:latin typeface="Times New Roman" panose="02020603050405020304" pitchFamily="18" charset="0"/>
              </a:rPr>
              <a:t>5-</a:t>
            </a:r>
            <a:fld id="{4219CDB1-8DAD-4152-8E37-5A789F4FED17}" type="slidenum">
              <a:rPr lang="en-US" altLang="en-US" sz="1400" b="0" smtClean="0">
                <a:latin typeface="Times New Roman" panose="02020603050405020304" pitchFamily="18" charset="0"/>
              </a:rPr>
              <a:pPr eaLnBrk="1" hangingPunct="1">
                <a:defRPr/>
              </a:pPr>
              <a:t>‹#›</a:t>
            </a:fld>
            <a:endParaRPr lang="en-US" altLang="en-US" sz="1400" b="0" smtClean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5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185738" y="2195513"/>
            <a:ext cx="876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 </a:t>
            </a:r>
            <a:r>
              <a:rPr lang="en-US" alt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Text Box 55"/>
          <p:cNvSpPr txBox="1">
            <a:spLocks noChangeArrowheads="1"/>
          </p:cNvSpPr>
          <p:nvPr/>
        </p:nvSpPr>
        <p:spPr bwMode="auto">
          <a:xfrm>
            <a:off x="185738" y="3352800"/>
            <a:ext cx="876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DNA, RNA,</a:t>
            </a:r>
            <a:b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protein levels</a:t>
            </a:r>
          </a:p>
        </p:txBody>
      </p:sp>
      <p:sp>
        <p:nvSpPr>
          <p:cNvPr id="4100" name="Text Box 56"/>
          <p:cNvSpPr txBox="1">
            <a:spLocks noChangeArrowheads="1"/>
          </p:cNvSpPr>
          <p:nvPr/>
        </p:nvSpPr>
        <p:spPr bwMode="auto">
          <a:xfrm>
            <a:off x="152400" y="219075"/>
            <a:ext cx="883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 570, Fall </a:t>
            </a: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alt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 in Chemical Biology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rtP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95400"/>
            <a:ext cx="65659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8900" y="6362700"/>
            <a:ext cx="8997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</a:t>
            </a:r>
            <a:r>
              <a:rPr lang="en-US" altLang="en-US" sz="1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http://www.bio.davidson.edu/Courses/genomics/RTPCR/RT_PCR.html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978525" y="4267200"/>
            <a:ext cx="2555875" cy="13112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One-pot procedure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add dNTPs, primers, and enzymes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610600" y="0"/>
            <a:ext cx="47625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64718" y="127000"/>
            <a:ext cx="92480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Putting it together: </a:t>
            </a:r>
            <a:r>
              <a:rPr lang="en-US" altLang="en-US" sz="3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rtPCR</a:t>
            </a:r>
            <a:r>
              <a:rPr lang="en-US" altLang="en-US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quantify mRNA</a:t>
            </a:r>
            <a:endParaRPr lang="en-US" altLang="en-US" sz="3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45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572000" y="2895600"/>
            <a:ext cx="2057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5791200" y="4114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372787" y="225425"/>
            <a:ext cx="83825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(or not) of quantifying mRNA by rtPCR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• rtPCR uses PCR to amplify signal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• Detect low-abundance transcripts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• Ideal for </a:t>
            </a: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end-point analysis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: is mRNA present or not?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68300" y="2324100"/>
            <a:ext cx="8382000" cy="1200329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Arial" panose="020B0604020202020204" pitchFamily="34" charset="0"/>
                <a:cs typeface="Arial" panose="020B0604020202020204" pitchFamily="34" charset="0"/>
              </a:rPr>
              <a:t>Dynamic range problem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Various mRNA transcripts are present at levels that differ by several orders of magnitude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3840163"/>
            <a:ext cx="8715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At best, PCR and rtPCR are only semi-quantitative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Amount of product correlates poorly with input DNA/RNA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68300" y="5029200"/>
            <a:ext cx="8382000" cy="156966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PCR and rtPCR are good for binary “yes/no”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answers about the presence/absence of a DNA or RNA.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However, exact ratios of starting DNA/RNA CANNOT be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determined reliably using these methods.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768350" y="177800"/>
            <a:ext cx="7610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DNA amplification in PCR</a:t>
            </a:r>
          </a:p>
        </p:txBody>
      </p:sp>
      <p:pic>
        <p:nvPicPr>
          <p:cNvPr id="12291" name="Picture 9" descr="Nature_Of_P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53695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165600" y="57531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plateau phase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4514850" y="1041400"/>
            <a:ext cx="4146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The more template you begin with, the earlier you reach 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plateau phase</a:t>
            </a:r>
          </a:p>
        </p:txBody>
      </p:sp>
      <p:sp>
        <p:nvSpPr>
          <p:cNvPr id="12294" name="Text Box 4"/>
          <p:cNvSpPr txBox="1">
            <a:spLocks noChangeArrowheads="1"/>
          </p:cNvSpPr>
          <p:nvPr/>
        </p:nvSpPr>
        <p:spPr bwMode="auto">
          <a:xfrm>
            <a:off x="4946650" y="2743200"/>
            <a:ext cx="3282950" cy="230832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Monitoring amount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of DNA product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each cycle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allows reliable quantification of amount of input DNA</a:t>
            </a:r>
            <a:endParaRPr lang="en-US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3513" y="88900"/>
            <a:ext cx="88455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“Real-time” PCR: Amount of DNA is quantified after each PCR cycle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28600" y="1277938"/>
            <a:ext cx="838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Signal generated in situ by use of fluorescent dye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SYBR Green (see Slide </a:t>
            </a:r>
            <a:r>
              <a:rPr lang="en-US" altLang="en-US" sz="24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1-55</a:t>
            </a:r>
            <a:r>
              <a:rPr lang="en-US" altLang="en-US" sz="2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commonly used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937250" y="2263775"/>
            <a:ext cx="2673350" cy="1200329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CT value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# cycles to reach threshold</a:t>
            </a:r>
            <a:endParaRPr lang="en-US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937250" y="3648075"/>
            <a:ext cx="2673350" cy="230832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Real-time PCR machines can thermocycle and measure fluorescence simultaneously</a:t>
            </a:r>
            <a:endParaRPr lang="en-US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12" descr="real-time PCR ca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34100"/>
            <a:ext cx="7747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 descr="real-time PCR pl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51643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6288" name="Group 16"/>
          <p:cNvGrpSpPr>
            <a:grpSpLocks/>
          </p:cNvGrpSpPr>
          <p:nvPr/>
        </p:nvGrpSpPr>
        <p:grpSpPr bwMode="auto">
          <a:xfrm>
            <a:off x="3217863" y="3113088"/>
            <a:ext cx="2332037" cy="1839912"/>
            <a:chOff x="2027" y="1921"/>
            <a:chExt cx="1469" cy="1159"/>
          </a:xfrm>
        </p:grpSpPr>
        <p:pic>
          <p:nvPicPr>
            <p:cNvPr id="13321" name="Picture 14" descr="Taqman in Keck Cent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" y="1921"/>
              <a:ext cx="1324" cy="80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15"/>
            <p:cNvSpPr txBox="1">
              <a:spLocks noChangeArrowheads="1"/>
            </p:cNvSpPr>
            <p:nvPr/>
          </p:nvSpPr>
          <p:spPr bwMode="auto">
            <a:xfrm>
              <a:off x="2027" y="2734"/>
              <a:ext cx="1469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Taqman ABI instrument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Keck Center</a:t>
              </a: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702741"/>
              </p:ext>
            </p:extLst>
          </p:nvPr>
        </p:nvGraphicFramePr>
        <p:xfrm>
          <a:off x="673100" y="1123950"/>
          <a:ext cx="6324600" cy="474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1123950"/>
                        <a:ext cx="6324600" cy="474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63513" y="165100"/>
            <a:ext cx="8845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PCR with 10-fold dilutions of template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31800" y="5867400"/>
            <a:ext cx="8255000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Note that all dilutions look similar in endpoint analysis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6997700" y="1524000"/>
            <a:ext cx="17700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350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set to tell software where to take data but must be in the Log phase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6324600" y="5218324"/>
            <a:ext cx="381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100" y="7736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Take a very concentrated sample and perform serial dilutions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767776"/>
              </p:ext>
            </p:extLst>
          </p:nvPr>
        </p:nvGraphicFramePr>
        <p:xfrm>
          <a:off x="914400" y="649202"/>
          <a:ext cx="7086600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649202"/>
                        <a:ext cx="7086600" cy="531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63513" y="165100"/>
            <a:ext cx="8845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PCR with 10-fold dilutions of template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7391400" y="6324600"/>
            <a:ext cx="381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8956" y="5862935"/>
            <a:ext cx="8094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50" eaLnBrk="1" hangingPunct="1"/>
            <a:r>
              <a:rPr lang="en-US" altLang="en-US" dirty="0" smtClean="0">
                <a:solidFill>
                  <a:srgbClr val="0000FF"/>
                </a:solidFill>
                <a:cs typeface="Arial" panose="020B0604020202020204" pitchFamily="34" charset="0"/>
              </a:rPr>
              <a:t>Set where the precision of the replicates is the highest</a:t>
            </a:r>
            <a:endParaRPr lang="en-US" altLang="en-US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876300"/>
            <a:ext cx="8305800" cy="570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63513" y="165100"/>
            <a:ext cx="8845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PCR: standard curve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6629400" y="949325"/>
            <a:ext cx="381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18263" y="1905000"/>
            <a:ext cx="259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50" eaLnBrk="1" hangingPunct="1"/>
            <a:r>
              <a:rPr lang="en-US" altLang="en-US" sz="2000" dirty="0" smtClean="0">
                <a:solidFill>
                  <a:srgbClr val="0000FF"/>
                </a:solidFill>
                <a:cs typeface="Arial" panose="020B0604020202020204" pitchFamily="34" charset="0"/>
              </a:rPr>
              <a:t>With the standard curve, we can run our experimental sample and determine how much mRNA we had in the first place</a:t>
            </a:r>
            <a:endParaRPr lang="en-US" alt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46075" y="1476375"/>
            <a:ext cx="8404225" cy="83099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Can we determine if mRNA levels are altered in a certain tissue in response to a stimuli or in a certain disease?</a:t>
            </a:r>
          </a:p>
        </p:txBody>
      </p:sp>
      <p:sp>
        <p:nvSpPr>
          <p:cNvPr id="541700" name="Text Box 4"/>
          <p:cNvSpPr txBox="1">
            <a:spLocks noChangeArrowheads="1"/>
          </p:cNvSpPr>
          <p:nvPr/>
        </p:nvSpPr>
        <p:spPr bwMode="auto">
          <a:xfrm>
            <a:off x="431800" y="2546350"/>
            <a:ext cx="8232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Transcriptional (expression) profiling: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Simultaneous determination of  levels of </a:t>
            </a:r>
            <a:r>
              <a:rPr lang="en-US" altLang="en-US" sz="2400" u="sng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RNA transcripts in a sample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25413" y="165100"/>
            <a:ext cx="8845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global RNA levels: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Transcriptional (expression) profiling</a:t>
            </a:r>
          </a:p>
        </p:txBody>
      </p:sp>
      <p:pic>
        <p:nvPicPr>
          <p:cNvPr id="541702" name="Picture 6" descr="transcriptional prof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0"/>
            <a:ext cx="28194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1703" name="Picture 7" descr="transcriptional profil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075113"/>
            <a:ext cx="267652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9"/>
          <p:cNvSpPr txBox="1">
            <a:spLocks noChangeArrowheads="1"/>
          </p:cNvSpPr>
          <p:nvPr/>
        </p:nvSpPr>
        <p:spPr bwMode="auto">
          <a:xfrm>
            <a:off x="125413" y="165100"/>
            <a:ext cx="8845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Transcriptional profiling requires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microarray technology</a:t>
            </a:r>
          </a:p>
        </p:txBody>
      </p:sp>
      <p:grpSp>
        <p:nvGrpSpPr>
          <p:cNvPr id="20483" name="Group 14"/>
          <p:cNvGrpSpPr>
            <a:grpSpLocks/>
          </p:cNvGrpSpPr>
          <p:nvPr/>
        </p:nvGrpSpPr>
        <p:grpSpPr bwMode="auto">
          <a:xfrm>
            <a:off x="2514600" y="2667000"/>
            <a:ext cx="4397375" cy="1563688"/>
            <a:chOff x="768" y="1766"/>
            <a:chExt cx="2770" cy="985"/>
          </a:xfrm>
        </p:grpSpPr>
        <p:pic>
          <p:nvPicPr>
            <p:cNvPr id="20488" name="Picture 10" descr="a_SpotBot-3_DNA_Microarr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766"/>
              <a:ext cx="2650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Text Box 4"/>
            <p:cNvSpPr txBox="1">
              <a:spLocks noChangeArrowheads="1"/>
            </p:cNvSpPr>
            <p:nvPr/>
          </p:nvSpPr>
          <p:spPr bwMode="auto">
            <a:xfrm>
              <a:off x="2748" y="2539"/>
              <a:ext cx="79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latin typeface="Arial" panose="020B0604020202020204" pitchFamily="34" charset="0"/>
                  <a:cs typeface="Arial" panose="020B0604020202020204" pitchFamily="34" charset="0"/>
                </a:rPr>
                <a:t>500 µm</a:t>
              </a:r>
            </a:p>
          </p:txBody>
        </p:sp>
      </p:grp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8600" y="1295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Array: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orderly arrangement of samples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228600" y="19050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Microarray: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really small array (spots &lt;200 µm diameter)</a:t>
            </a:r>
          </a:p>
        </p:txBody>
      </p:sp>
      <p:sp>
        <p:nvSpPr>
          <p:cNvPr id="542735" name="Text Box 15"/>
          <p:cNvSpPr txBox="1">
            <a:spLocks noChangeArrowheads="1"/>
          </p:cNvSpPr>
          <p:nvPr/>
        </p:nvSpPr>
        <p:spPr bwMode="auto">
          <a:xfrm>
            <a:off x="276191" y="4524375"/>
            <a:ext cx="8674169" cy="83099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DNA microarray:</a:t>
            </a:r>
            <a:b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Physically matches known and unknown oligonucleotides</a:t>
            </a:r>
          </a:p>
        </p:txBody>
      </p:sp>
      <p:sp>
        <p:nvSpPr>
          <p:cNvPr id="542736" name="Text Box 16"/>
          <p:cNvSpPr txBox="1">
            <a:spLocks noChangeArrowheads="1"/>
          </p:cNvSpPr>
          <p:nvPr/>
        </p:nvSpPr>
        <p:spPr bwMode="auto">
          <a:xfrm>
            <a:off x="695325" y="5730875"/>
            <a:ext cx="79152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experiment can provide information on thousands of transcripts (genes) simultaneously!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2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5" grpId="0" animBg="1"/>
      <p:bldP spid="5427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8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use DNA microarrays?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Transcriptional (expression) profiling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62000" y="1708150"/>
            <a:ext cx="8023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•	Global analysis of how a cell responds to a certain stimulus (e.g., drug or nutrient treatment, pH shift)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0" y="2774950"/>
            <a:ext cx="80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•	Generally, protein levels are of major interest; however, Watson-Crick complementarity allows nucleic acids to be monitored easily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4419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Genotype applications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0" y="5045075"/>
            <a:ext cx="8023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•	Direct analysis of DNA, including single-nucleotide polymorphisms (SNP detection)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514725" y="58738"/>
            <a:ext cx="2241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</a:t>
            </a:r>
          </a:p>
        </p:txBody>
      </p:sp>
      <p:sp>
        <p:nvSpPr>
          <p:cNvPr id="521222" name="Text Box 6"/>
          <p:cNvSpPr txBox="1">
            <a:spLocks noChangeArrowheads="1"/>
          </p:cNvSpPr>
          <p:nvPr/>
        </p:nvSpPr>
        <p:spPr bwMode="auto">
          <a:xfrm>
            <a:off x="395982" y="4572000"/>
            <a:ext cx="8379024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generalization,</a:t>
            </a:r>
            <a:b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binary (YES/NO) answer is sufficient for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analysis,</a:t>
            </a:r>
            <a:b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whereas for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RNA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LEVELS are needed.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types of question may be asked: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797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1. Is a (DNA, RNA, protein) </a:t>
            </a: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in the sample?</a:t>
            </a:r>
          </a:p>
        </p:txBody>
      </p:sp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762000" y="2590800"/>
            <a:ext cx="7978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2. What is the </a:t>
            </a: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of a (DNA, RNA, protein) in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   sample?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22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222558"/>
              </p:ext>
            </p:extLst>
          </p:nvPr>
        </p:nvGraphicFramePr>
        <p:xfrm>
          <a:off x="571500" y="1001713"/>
          <a:ext cx="5284788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Image File" r:id="rId4" imgW="3502159" imgH="3584455" progId="ImageExpertImage">
                  <p:embed/>
                </p:oleObj>
              </mc:Choice>
              <mc:Fallback>
                <p:oleObj name="Image File" r:id="rId4" imgW="3502159" imgH="3584455" progId="ImageExpert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001713"/>
                        <a:ext cx="5284788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647700" y="1916113"/>
            <a:ext cx="14478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81000" y="838200"/>
            <a:ext cx="955675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81000" y="3378200"/>
            <a:ext cx="955675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381000" y="5511800"/>
            <a:ext cx="139065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3467100" y="3211513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3467100" y="4354513"/>
            <a:ext cx="2514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4381500" y="3592513"/>
            <a:ext cx="1752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8" name="Rectangle 14"/>
          <p:cNvSpPr>
            <a:spLocks noChangeArrowheads="1"/>
          </p:cNvSpPr>
          <p:nvPr/>
        </p:nvSpPr>
        <p:spPr bwMode="auto">
          <a:xfrm>
            <a:off x="1485900" y="4506913"/>
            <a:ext cx="19812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</a:p>
        </p:txBody>
      </p:sp>
      <p:sp>
        <p:nvSpPr>
          <p:cNvPr id="22539" name="Text Box 16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 of Central Dogma</a:t>
            </a:r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1752600" y="2590800"/>
            <a:ext cx="20574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</a:p>
        </p:txBody>
      </p:sp>
      <p:sp>
        <p:nvSpPr>
          <p:cNvPr id="22541" name="Rectangle 18"/>
          <p:cNvSpPr>
            <a:spLocks noChangeArrowheads="1"/>
          </p:cNvSpPr>
          <p:nvPr/>
        </p:nvSpPr>
        <p:spPr bwMode="auto">
          <a:xfrm>
            <a:off x="4381500" y="1458913"/>
            <a:ext cx="2057400" cy="457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</a:p>
        </p:txBody>
      </p:sp>
      <p:sp>
        <p:nvSpPr>
          <p:cNvPr id="22542" name="Text Box 19"/>
          <p:cNvSpPr txBox="1">
            <a:spLocks noChangeArrowheads="1"/>
          </p:cNvSpPr>
          <p:nvPr/>
        </p:nvSpPr>
        <p:spPr bwMode="auto">
          <a:xfrm>
            <a:off x="5029200" y="3411538"/>
            <a:ext cx="3171825" cy="2677656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If we want to examine the levels of all </a:t>
            </a:r>
            <a:r>
              <a:rPr lang="en-US" altLang="en-US" sz="24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in the cell, it is easier to look at the </a:t>
            </a:r>
            <a:r>
              <a:rPr lang="en-US" altLang="en-US" sz="24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mRNAs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Drawbacks?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600200" y="2178050"/>
            <a:ext cx="685800" cy="3276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Line 5"/>
          <p:cNvSpPr>
            <a:spLocks noChangeShapeType="1"/>
          </p:cNvSpPr>
          <p:nvPr/>
        </p:nvSpPr>
        <p:spPr bwMode="auto">
          <a:xfrm>
            <a:off x="1704975" y="2482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0" name="Line 6"/>
          <p:cNvSpPr>
            <a:spLocks noChangeShapeType="1"/>
          </p:cNvSpPr>
          <p:nvPr/>
        </p:nvSpPr>
        <p:spPr bwMode="auto">
          <a:xfrm>
            <a:off x="1704975" y="2711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1" name="Line 7"/>
          <p:cNvSpPr>
            <a:spLocks noChangeShapeType="1"/>
          </p:cNvSpPr>
          <p:nvPr/>
        </p:nvSpPr>
        <p:spPr bwMode="auto">
          <a:xfrm>
            <a:off x="1704975" y="29400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>
            <a:off x="1704975" y="3092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>
            <a:off x="1704975" y="3244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>
            <a:off x="1704975" y="3397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5" name="Line 11"/>
          <p:cNvSpPr>
            <a:spLocks noChangeShapeType="1"/>
          </p:cNvSpPr>
          <p:nvPr/>
        </p:nvSpPr>
        <p:spPr bwMode="auto">
          <a:xfrm>
            <a:off x="1704975" y="35496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6" name="Line 12"/>
          <p:cNvSpPr>
            <a:spLocks noChangeShapeType="1"/>
          </p:cNvSpPr>
          <p:nvPr/>
        </p:nvSpPr>
        <p:spPr bwMode="auto">
          <a:xfrm>
            <a:off x="1704975" y="3778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7" name="Line 13"/>
          <p:cNvSpPr>
            <a:spLocks noChangeShapeType="1"/>
          </p:cNvSpPr>
          <p:nvPr/>
        </p:nvSpPr>
        <p:spPr bwMode="auto">
          <a:xfrm>
            <a:off x="1704975" y="4006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8" name="Line 14"/>
          <p:cNvSpPr>
            <a:spLocks noChangeShapeType="1"/>
          </p:cNvSpPr>
          <p:nvPr/>
        </p:nvSpPr>
        <p:spPr bwMode="auto">
          <a:xfrm>
            <a:off x="1704975" y="4159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89" name="Line 15"/>
          <p:cNvSpPr>
            <a:spLocks noChangeShapeType="1"/>
          </p:cNvSpPr>
          <p:nvPr/>
        </p:nvSpPr>
        <p:spPr bwMode="auto">
          <a:xfrm>
            <a:off x="1704975" y="43116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0" name="Line 16"/>
          <p:cNvSpPr>
            <a:spLocks noChangeShapeType="1"/>
          </p:cNvSpPr>
          <p:nvPr/>
        </p:nvSpPr>
        <p:spPr bwMode="auto">
          <a:xfrm>
            <a:off x="1704975" y="44640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1" name="Line 17"/>
          <p:cNvSpPr>
            <a:spLocks noChangeShapeType="1"/>
          </p:cNvSpPr>
          <p:nvPr/>
        </p:nvSpPr>
        <p:spPr bwMode="auto">
          <a:xfrm>
            <a:off x="1704975" y="4387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2" name="Line 18"/>
          <p:cNvSpPr>
            <a:spLocks noChangeShapeType="1"/>
          </p:cNvSpPr>
          <p:nvPr/>
        </p:nvSpPr>
        <p:spPr bwMode="auto">
          <a:xfrm>
            <a:off x="1704975" y="4616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3" name="Line 19"/>
          <p:cNvSpPr>
            <a:spLocks noChangeShapeType="1"/>
          </p:cNvSpPr>
          <p:nvPr/>
        </p:nvSpPr>
        <p:spPr bwMode="auto">
          <a:xfrm>
            <a:off x="1704975" y="48450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4" name="Line 20"/>
          <p:cNvSpPr>
            <a:spLocks noChangeShapeType="1"/>
          </p:cNvSpPr>
          <p:nvPr/>
        </p:nvSpPr>
        <p:spPr bwMode="auto">
          <a:xfrm>
            <a:off x="1704975" y="4997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5" name="Line 21"/>
          <p:cNvSpPr>
            <a:spLocks noChangeShapeType="1"/>
          </p:cNvSpPr>
          <p:nvPr/>
        </p:nvSpPr>
        <p:spPr bwMode="auto">
          <a:xfrm>
            <a:off x="1704975" y="5149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6" name="Line 22"/>
          <p:cNvSpPr>
            <a:spLocks noChangeShapeType="1"/>
          </p:cNvSpPr>
          <p:nvPr/>
        </p:nvSpPr>
        <p:spPr bwMode="auto">
          <a:xfrm>
            <a:off x="1704975" y="5302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597" name="Text Box 23"/>
          <p:cNvSpPr txBox="1">
            <a:spLocks noChangeArrowheads="1"/>
          </p:cNvSpPr>
          <p:nvPr/>
        </p:nvSpPr>
        <p:spPr bwMode="auto">
          <a:xfrm>
            <a:off x="977900" y="5683250"/>
            <a:ext cx="188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electrophoresis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mRNA</a:t>
            </a:r>
          </a:p>
        </p:txBody>
      </p:sp>
      <p:sp>
        <p:nvSpPr>
          <p:cNvPr id="24598" name="Rectangle 24"/>
          <p:cNvSpPr>
            <a:spLocks noChangeArrowheads="1"/>
          </p:cNvSpPr>
          <p:nvPr/>
        </p:nvSpPr>
        <p:spPr bwMode="auto">
          <a:xfrm>
            <a:off x="3581400" y="2178050"/>
            <a:ext cx="685800" cy="3276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9" name="Line 25"/>
          <p:cNvSpPr>
            <a:spLocks noChangeShapeType="1"/>
          </p:cNvSpPr>
          <p:nvPr/>
        </p:nvSpPr>
        <p:spPr bwMode="auto">
          <a:xfrm>
            <a:off x="3686175" y="2482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0" name="Line 26"/>
          <p:cNvSpPr>
            <a:spLocks noChangeShapeType="1"/>
          </p:cNvSpPr>
          <p:nvPr/>
        </p:nvSpPr>
        <p:spPr bwMode="auto">
          <a:xfrm>
            <a:off x="3686175" y="2711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1" name="Line 27"/>
          <p:cNvSpPr>
            <a:spLocks noChangeShapeType="1"/>
          </p:cNvSpPr>
          <p:nvPr/>
        </p:nvSpPr>
        <p:spPr bwMode="auto">
          <a:xfrm>
            <a:off x="3686175" y="29400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2" name="Line 28"/>
          <p:cNvSpPr>
            <a:spLocks noChangeShapeType="1"/>
          </p:cNvSpPr>
          <p:nvPr/>
        </p:nvSpPr>
        <p:spPr bwMode="auto">
          <a:xfrm>
            <a:off x="3686175" y="3092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3" name="Line 29"/>
          <p:cNvSpPr>
            <a:spLocks noChangeShapeType="1"/>
          </p:cNvSpPr>
          <p:nvPr/>
        </p:nvSpPr>
        <p:spPr bwMode="auto">
          <a:xfrm>
            <a:off x="3686175" y="3244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4" name="Line 30"/>
          <p:cNvSpPr>
            <a:spLocks noChangeShapeType="1"/>
          </p:cNvSpPr>
          <p:nvPr/>
        </p:nvSpPr>
        <p:spPr bwMode="auto">
          <a:xfrm>
            <a:off x="3686175" y="3397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5" name="Line 31"/>
          <p:cNvSpPr>
            <a:spLocks noChangeShapeType="1"/>
          </p:cNvSpPr>
          <p:nvPr/>
        </p:nvSpPr>
        <p:spPr bwMode="auto">
          <a:xfrm>
            <a:off x="3686175" y="35496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6" name="Line 32"/>
          <p:cNvSpPr>
            <a:spLocks noChangeShapeType="1"/>
          </p:cNvSpPr>
          <p:nvPr/>
        </p:nvSpPr>
        <p:spPr bwMode="auto">
          <a:xfrm>
            <a:off x="3686175" y="3778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7" name="Line 33"/>
          <p:cNvSpPr>
            <a:spLocks noChangeShapeType="1"/>
          </p:cNvSpPr>
          <p:nvPr/>
        </p:nvSpPr>
        <p:spPr bwMode="auto">
          <a:xfrm>
            <a:off x="3686175" y="4006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8" name="Line 34"/>
          <p:cNvSpPr>
            <a:spLocks noChangeShapeType="1"/>
          </p:cNvSpPr>
          <p:nvPr/>
        </p:nvSpPr>
        <p:spPr bwMode="auto">
          <a:xfrm>
            <a:off x="3686175" y="4159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09" name="Line 35"/>
          <p:cNvSpPr>
            <a:spLocks noChangeShapeType="1"/>
          </p:cNvSpPr>
          <p:nvPr/>
        </p:nvSpPr>
        <p:spPr bwMode="auto">
          <a:xfrm>
            <a:off x="3686175" y="43116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0" name="Line 36"/>
          <p:cNvSpPr>
            <a:spLocks noChangeShapeType="1"/>
          </p:cNvSpPr>
          <p:nvPr/>
        </p:nvSpPr>
        <p:spPr bwMode="auto">
          <a:xfrm>
            <a:off x="3686175" y="44640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1" name="Line 37"/>
          <p:cNvSpPr>
            <a:spLocks noChangeShapeType="1"/>
          </p:cNvSpPr>
          <p:nvPr/>
        </p:nvSpPr>
        <p:spPr bwMode="auto">
          <a:xfrm>
            <a:off x="3686175" y="4387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2" name="Line 38"/>
          <p:cNvSpPr>
            <a:spLocks noChangeShapeType="1"/>
          </p:cNvSpPr>
          <p:nvPr/>
        </p:nvSpPr>
        <p:spPr bwMode="auto">
          <a:xfrm>
            <a:off x="3686175" y="4616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3" name="Line 39"/>
          <p:cNvSpPr>
            <a:spLocks noChangeShapeType="1"/>
          </p:cNvSpPr>
          <p:nvPr/>
        </p:nvSpPr>
        <p:spPr bwMode="auto">
          <a:xfrm>
            <a:off x="3686175" y="48450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4" name="Line 40"/>
          <p:cNvSpPr>
            <a:spLocks noChangeShapeType="1"/>
          </p:cNvSpPr>
          <p:nvPr/>
        </p:nvSpPr>
        <p:spPr bwMode="auto">
          <a:xfrm>
            <a:off x="3686175" y="49974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5" name="Line 41"/>
          <p:cNvSpPr>
            <a:spLocks noChangeShapeType="1"/>
          </p:cNvSpPr>
          <p:nvPr/>
        </p:nvSpPr>
        <p:spPr bwMode="auto">
          <a:xfrm>
            <a:off x="3686175" y="5149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6" name="Line 42"/>
          <p:cNvSpPr>
            <a:spLocks noChangeShapeType="1"/>
          </p:cNvSpPr>
          <p:nvPr/>
        </p:nvSpPr>
        <p:spPr bwMode="auto">
          <a:xfrm>
            <a:off x="3686175" y="53022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7" name="Line 43"/>
          <p:cNvSpPr>
            <a:spLocks noChangeShapeType="1"/>
          </p:cNvSpPr>
          <p:nvPr/>
        </p:nvSpPr>
        <p:spPr bwMode="auto">
          <a:xfrm>
            <a:off x="2438400" y="385445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18" name="Text Box 44"/>
          <p:cNvSpPr txBox="1">
            <a:spLocks noChangeArrowheads="1"/>
          </p:cNvSpPr>
          <p:nvPr/>
        </p:nvSpPr>
        <p:spPr bwMode="auto">
          <a:xfrm>
            <a:off x="2449513" y="3441700"/>
            <a:ext cx="941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</a:p>
        </p:txBody>
      </p:sp>
      <p:sp>
        <p:nvSpPr>
          <p:cNvPr id="24619" name="Text Box 45"/>
          <p:cNvSpPr txBox="1">
            <a:spLocks noChangeArrowheads="1"/>
          </p:cNvSpPr>
          <p:nvPr/>
        </p:nvSpPr>
        <p:spPr bwMode="auto">
          <a:xfrm>
            <a:off x="3086100" y="5683250"/>
            <a:ext cx="1670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nitrocellulose</a:t>
            </a:r>
          </a:p>
        </p:txBody>
      </p:sp>
      <p:sp>
        <p:nvSpPr>
          <p:cNvPr id="24620" name="Text Box 46"/>
          <p:cNvSpPr txBox="1">
            <a:spLocks noChangeArrowheads="1"/>
          </p:cNvSpPr>
          <p:nvPr/>
        </p:nvSpPr>
        <p:spPr bwMode="auto">
          <a:xfrm>
            <a:off x="4389438" y="3206750"/>
            <a:ext cx="20018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incubate with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radiolabeled probe</a:t>
            </a:r>
          </a:p>
        </p:txBody>
      </p:sp>
      <p:sp>
        <p:nvSpPr>
          <p:cNvPr id="24621" name="Line 47"/>
          <p:cNvSpPr>
            <a:spLocks noChangeShapeType="1"/>
          </p:cNvSpPr>
          <p:nvPr/>
        </p:nvSpPr>
        <p:spPr bwMode="auto">
          <a:xfrm>
            <a:off x="4419600" y="3854450"/>
            <a:ext cx="198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22" name="Text Box 48"/>
          <p:cNvSpPr txBox="1">
            <a:spLocks noChangeArrowheads="1"/>
          </p:cNvSpPr>
          <p:nvPr/>
        </p:nvSpPr>
        <p:spPr bwMode="auto">
          <a:xfrm>
            <a:off x="4876800" y="3917950"/>
            <a:ext cx="1031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visualize</a:t>
            </a:r>
          </a:p>
        </p:txBody>
      </p:sp>
      <p:sp>
        <p:nvSpPr>
          <p:cNvPr id="24623" name="Rectangle 49"/>
          <p:cNvSpPr>
            <a:spLocks noChangeArrowheads="1"/>
          </p:cNvSpPr>
          <p:nvPr/>
        </p:nvSpPr>
        <p:spPr bwMode="auto">
          <a:xfrm>
            <a:off x="6781800" y="2178050"/>
            <a:ext cx="685800" cy="32766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24" name="Line 50"/>
          <p:cNvSpPr>
            <a:spLocks noChangeShapeType="1"/>
          </p:cNvSpPr>
          <p:nvPr/>
        </p:nvSpPr>
        <p:spPr bwMode="auto">
          <a:xfrm>
            <a:off x="6886575" y="3549650"/>
            <a:ext cx="457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4625" name="Text Box 51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we use before microarrays?</a:t>
            </a:r>
          </a:p>
        </p:txBody>
      </p:sp>
      <p:sp>
        <p:nvSpPr>
          <p:cNvPr id="24626" name="Text Box 4"/>
          <p:cNvSpPr txBox="1">
            <a:spLocks noChangeArrowheads="1"/>
          </p:cNvSpPr>
          <p:nvPr/>
        </p:nvSpPr>
        <p:spPr bwMode="auto">
          <a:xfrm>
            <a:off x="939800" y="876300"/>
            <a:ext cx="7213600" cy="83099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determine the abundance of a single mRNA,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blotting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(Slide </a:t>
            </a:r>
            <a:r>
              <a:rPr lang="en-US" altLang="en-US" sz="2400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3-7)</a:t>
            </a:r>
            <a:endParaRPr lang="en-US" altLang="en-US" sz="2400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rray Experiment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50736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435600" y="1295400"/>
            <a:ext cx="3268663" cy="2540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vs. normal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vs. brain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Drug-treated vs. control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pH, nutrients,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toxins, temperature...</a:t>
            </a:r>
          </a:p>
        </p:txBody>
      </p:sp>
      <p:sp>
        <p:nvSpPr>
          <p:cNvPr id="546821" name="Text Box 5"/>
          <p:cNvSpPr txBox="1">
            <a:spLocks noChangeArrowheads="1"/>
          </p:cNvSpPr>
          <p:nvPr/>
        </p:nvSpPr>
        <p:spPr bwMode="auto">
          <a:xfrm>
            <a:off x="5888038" y="4318000"/>
            <a:ext cx="2362200" cy="1938992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Equivalent to 10,000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simultaneous Northern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blots!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DNA microarrays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1155700" y="1092200"/>
            <a:ext cx="4445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1155700" y="2438400"/>
            <a:ext cx="4445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1155700" y="3975100"/>
            <a:ext cx="4445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279400" y="5715000"/>
            <a:ext cx="4445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610" name="Text Box 11"/>
          <p:cNvSpPr txBox="1">
            <a:spLocks noChangeArrowheads="1"/>
          </p:cNvSpPr>
          <p:nvPr/>
        </p:nvSpPr>
        <p:spPr bwMode="auto">
          <a:xfrm>
            <a:off x="4679950" y="5715000"/>
            <a:ext cx="4445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611" name="Text Box 12"/>
          <p:cNvSpPr txBox="1">
            <a:spLocks noChangeArrowheads="1"/>
          </p:cNvSpPr>
          <p:nvPr/>
        </p:nvSpPr>
        <p:spPr bwMode="auto">
          <a:xfrm>
            <a:off x="4654550" y="2578100"/>
            <a:ext cx="4445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152532"/>
              </p:ext>
            </p:extLst>
          </p:nvPr>
        </p:nvGraphicFramePr>
        <p:xfrm>
          <a:off x="457200" y="1676400"/>
          <a:ext cx="8077200" cy="231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7" name="CS ChemDraw Drawing" r:id="rId3" imgW="6858014" imgH="1967380" progId="ChemDraw.Document.6.0">
                  <p:embed/>
                </p:oleObj>
              </mc:Choice>
              <mc:Fallback>
                <p:oleObj name="CS ChemDraw Drawing" r:id="rId3" imgW="6858014" imgH="1967380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76400"/>
                        <a:ext cx="8077200" cy="231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685800" y="4419600"/>
            <a:ext cx="4967288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A) Where does one get the DNA?</a:t>
            </a:r>
          </a:p>
        </p:txBody>
      </p:sp>
      <p:sp>
        <p:nvSpPr>
          <p:cNvPr id="547847" name="Text Box 7"/>
          <p:cNvSpPr txBox="1">
            <a:spLocks noChangeArrowheads="1"/>
          </p:cNvSpPr>
          <p:nvPr/>
        </p:nvSpPr>
        <p:spPr bwMode="auto">
          <a:xfrm>
            <a:off x="3124200" y="5410200"/>
            <a:ext cx="5630863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B) How does one make a microarray?</a:t>
            </a:r>
          </a:p>
        </p:txBody>
      </p:sp>
      <p:sp>
        <p:nvSpPr>
          <p:cNvPr id="26629" name="Text Box 10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DNA microarrays</a:t>
            </a:r>
          </a:p>
        </p:txBody>
      </p:sp>
      <p:sp>
        <p:nvSpPr>
          <p:cNvPr id="547851" name="Rectangle 3"/>
          <p:cNvSpPr>
            <a:spLocks noChangeArrowheads="1"/>
          </p:cNvSpPr>
          <p:nvPr/>
        </p:nvSpPr>
        <p:spPr bwMode="auto">
          <a:xfrm>
            <a:off x="469900" y="6362700"/>
            <a:ext cx="8197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</a:t>
            </a:r>
            <a:r>
              <a:rPr lang="en-US" altLang="en-US" sz="18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http://www.bio.davidson.edu/courses/genomics/chip/chip.html</a:t>
            </a:r>
            <a:endParaRPr lang="en-US" altLang="en-US" sz="18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28600" y="977900"/>
            <a:ext cx="64770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Grow cells; construct or purchase array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6" grpId="0" animBg="1"/>
      <p:bldP spid="547847" grpId="0" animBg="1"/>
      <p:bldP spid="5478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625769"/>
              </p:ext>
            </p:extLst>
          </p:nvPr>
        </p:nvGraphicFramePr>
        <p:xfrm>
          <a:off x="838200" y="2360613"/>
          <a:ext cx="7466013" cy="266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CS ChemDraw Drawing" r:id="rId3" imgW="6857143" imgH="2451291" progId="ChemDraw.Document.6.0">
                  <p:embed/>
                </p:oleObj>
              </mc:Choice>
              <mc:Fallback>
                <p:oleObj name="CS ChemDraw Drawing" r:id="rId3" imgW="6857143" imgH="2451291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360613"/>
                        <a:ext cx="7466013" cy="2668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28600" y="977900"/>
            <a:ext cx="76200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Obtain mRNA from treated and non-treated cells</a:t>
            </a:r>
          </a:p>
        </p:txBody>
      </p:sp>
      <p:sp>
        <p:nvSpPr>
          <p:cNvPr id="548871" name="Text Box 7"/>
          <p:cNvSpPr txBox="1">
            <a:spLocks noChangeArrowheads="1"/>
          </p:cNvSpPr>
          <p:nvPr/>
        </p:nvSpPr>
        <p:spPr bwMode="auto">
          <a:xfrm>
            <a:off x="2438400" y="5629275"/>
            <a:ext cx="4560888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C) How is the mRNA isolated?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68300" y="1676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everything in these experiments is </a:t>
            </a:r>
            <a:r>
              <a:rPr lang="en-US" altLang="en-US" sz="2400" u="sng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</a:t>
            </a:r>
            <a:r>
              <a:rPr lang="en-US" altLang="en-US" sz="240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DNA microarrays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609600" y="4638675"/>
            <a:ext cx="5322888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D) Why not use the mRNA directly?</a:t>
            </a:r>
          </a:p>
        </p:txBody>
      </p:sp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2895600" y="5629275"/>
            <a:ext cx="5884863" cy="461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E) How are the cDNA samples </a:t>
            </a:r>
            <a:r>
              <a:rPr lang="en-US" altLang="en-US" sz="24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labeled</a:t>
            </a: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2155825" y="2528888"/>
            <a:ext cx="4702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                        cDNA</a:t>
            </a:r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3606800" y="2057400"/>
            <a:ext cx="177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transcriptase</a:t>
            </a:r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>
            <a:off x="3581400" y="2819400"/>
            <a:ext cx="1828800" cy="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1905000" y="1905000"/>
            <a:ext cx="5410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0" name="Line 14"/>
          <p:cNvSpPr>
            <a:spLocks noChangeShapeType="1"/>
          </p:cNvSpPr>
          <p:nvPr/>
        </p:nvSpPr>
        <p:spPr bwMode="auto">
          <a:xfrm flipV="1">
            <a:off x="6629400" y="2438400"/>
            <a:ext cx="152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9903" name="AutoShape 15"/>
          <p:cNvSpPr>
            <a:spLocks noChangeArrowheads="1"/>
          </p:cNvSpPr>
          <p:nvPr/>
        </p:nvSpPr>
        <p:spPr bwMode="auto">
          <a:xfrm>
            <a:off x="6629400" y="2209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CC3300"/>
              </a:solidFill>
              <a:cs typeface="Arial" panose="020B0604020202020204" pitchFamily="34" charset="0"/>
            </a:endParaRPr>
          </a:p>
        </p:txBody>
      </p:sp>
      <p:sp>
        <p:nvSpPr>
          <p:cNvPr id="28682" name="Text Box 4"/>
          <p:cNvSpPr txBox="1">
            <a:spLocks noChangeArrowheads="1"/>
          </p:cNvSpPr>
          <p:nvPr/>
        </p:nvSpPr>
        <p:spPr bwMode="auto">
          <a:xfrm>
            <a:off x="228600" y="977900"/>
            <a:ext cx="80772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Reverse-transcribe mRNA ® cDNA, in labeled form</a:t>
            </a:r>
          </a:p>
        </p:txBody>
      </p:sp>
      <p:sp>
        <p:nvSpPr>
          <p:cNvPr id="28683" name="Text Box 18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DNA microarrays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3" grpId="0" animBg="1"/>
      <p:bldP spid="5498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920413"/>
              </p:ext>
            </p:extLst>
          </p:nvPr>
        </p:nvGraphicFramePr>
        <p:xfrm>
          <a:off x="1143000" y="1600200"/>
          <a:ext cx="6858000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CS ChemDraw Drawing" r:id="rId3" imgW="6858014" imgH="4356756" progId="ChemDraw.Document.6.0">
                  <p:embed/>
                </p:oleObj>
              </mc:Choice>
              <mc:Fallback>
                <p:oleObj name="CS ChemDraw Drawing" r:id="rId3" imgW="6858014" imgH="4356756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00200"/>
                        <a:ext cx="6858000" cy="435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381000" y="1447800"/>
            <a:ext cx="28194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28600" y="977900"/>
            <a:ext cx="8742363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Apply labeled cDNA samples to prefabricated DNA array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DNA microarrays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388950"/>
              </p:ext>
            </p:extLst>
          </p:nvPr>
        </p:nvGraphicFramePr>
        <p:xfrm>
          <a:off x="228600" y="1600200"/>
          <a:ext cx="563880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Image" r:id="rId3" imgW="4481707" imgH="1536390" progId="Photoshop.Image.5">
                  <p:embed/>
                </p:oleObj>
              </mc:Choice>
              <mc:Fallback>
                <p:oleObj name="Image" r:id="rId3" imgW="4481707" imgH="153639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5638800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403234"/>
              </p:ext>
            </p:extLst>
          </p:nvPr>
        </p:nvGraphicFramePr>
        <p:xfrm>
          <a:off x="3581400" y="3810000"/>
          <a:ext cx="5562600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Image" r:id="rId5" imgW="10216731" imgH="4269679" progId="Photoshop.Image.5">
                  <p:embed/>
                </p:oleObj>
              </mc:Choice>
              <mc:Fallback>
                <p:oleObj name="Image" r:id="rId5" imgW="10216731" imgH="4269679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10000"/>
                        <a:ext cx="5562600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1943" name="Text Box 7"/>
          <p:cNvSpPr txBox="1">
            <a:spLocks noChangeArrowheads="1"/>
          </p:cNvSpPr>
          <p:nvPr/>
        </p:nvSpPr>
        <p:spPr bwMode="auto">
          <a:xfrm>
            <a:off x="228600" y="4343400"/>
            <a:ext cx="3306763" cy="831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F) How expensive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this instrumentation?</a:t>
            </a:r>
          </a:p>
        </p:txBody>
      </p:sp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1600200" y="6162675"/>
            <a:ext cx="6894513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G) Can I do these experiments here at Illinois?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228600" y="977900"/>
            <a:ext cx="57912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&amp; 6. Scan slides and analyze data</a:t>
            </a: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DNA microarrays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3" grpId="0" animBg="1"/>
      <p:bldP spid="5519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447800" y="128588"/>
            <a:ext cx="6551613" cy="588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Arial" panose="020B0604020202020204" pitchFamily="34" charset="0"/>
              </a:rPr>
              <a:t>A) Where does one get the DNA?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6076950" y="5327650"/>
            <a:ext cx="2917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 i="1">
                <a:latin typeface="Arial" panose="020B0604020202020204" pitchFamily="34" charset="0"/>
              </a:rPr>
              <a:t>Nat. Biotechnol. </a:t>
            </a:r>
            <a:r>
              <a:rPr lang="en-US" altLang="en-US" sz="1600">
                <a:latin typeface="Arial" panose="020B0604020202020204" pitchFamily="34" charset="0"/>
              </a:rPr>
              <a:t>2004</a:t>
            </a:r>
            <a:r>
              <a:rPr lang="en-US" altLang="en-US" sz="1600" b="0">
                <a:latin typeface="Arial" panose="020B0604020202020204" pitchFamily="34" charset="0"/>
              </a:rPr>
              <a:t>, </a:t>
            </a:r>
            <a:r>
              <a:rPr lang="en-US" altLang="en-US" sz="1600" b="0" i="1">
                <a:latin typeface="Arial" panose="020B0604020202020204" pitchFamily="34" charset="0"/>
              </a:rPr>
              <a:t>22</a:t>
            </a:r>
            <a:r>
              <a:rPr lang="en-US" altLang="en-US" sz="1600" b="0">
                <a:latin typeface="Arial" panose="020B0604020202020204" pitchFamily="34" charset="0"/>
              </a:rPr>
              <a:t>, 418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There are several types of microarrays: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533400" y="1708150"/>
            <a:ext cx="8023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1. </a:t>
            </a:r>
            <a:r>
              <a:rPr lang="en-US" altLang="en-US" sz="2400" dirty="0">
                <a:solidFill>
                  <a:srgbClr val="9900CC"/>
                </a:solidFill>
                <a:latin typeface="Arial" panose="020B0604020202020204" pitchFamily="34" charset="0"/>
              </a:rPr>
              <a:t>Immobilized cDNA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• Actual full-length gene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• PCR-amplified from appropriate vector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• Spotted onto poly-Lys slides</a:t>
            </a: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533400" y="3657600"/>
            <a:ext cx="8382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2. </a:t>
            </a:r>
            <a:r>
              <a:rPr lang="en-US" altLang="en-US" sz="2400" dirty="0">
                <a:solidFill>
                  <a:srgbClr val="9900CC"/>
                </a:solidFill>
                <a:latin typeface="Arial" panose="020B0604020202020204" pitchFamily="34" charset="0"/>
              </a:rPr>
              <a:t>Immobilized oligonucleotides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• 40 to 80 nucleotides (</a:t>
            </a:r>
            <a:r>
              <a:rPr lang="en-US" altLang="en-US" sz="2400" dirty="0" err="1">
                <a:latin typeface="Arial" panose="020B0604020202020204" pitchFamily="34" charset="0"/>
              </a:rPr>
              <a:t>nt</a:t>
            </a:r>
            <a:r>
              <a:rPr lang="en-US" altLang="en-US" sz="2400" dirty="0">
                <a:latin typeface="Arial" panose="020B0604020202020204" pitchFamily="34" charset="0"/>
              </a:rPr>
              <a:t>) in length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• Can be synthesized on slides, or spotted onto slides</a:t>
            </a:r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533400" y="5257800"/>
            <a:ext cx="7848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3. </a:t>
            </a:r>
            <a:r>
              <a:rPr lang="en-US" altLang="en-US" sz="2400">
                <a:solidFill>
                  <a:srgbClr val="9900CC"/>
                </a:solidFill>
                <a:latin typeface="Arial" panose="020B0604020202020204" pitchFamily="34" charset="0"/>
              </a:rPr>
              <a:t>Hexamer-based “universal arrays”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	• All possible 4</a:t>
            </a:r>
            <a:r>
              <a:rPr lang="en-US" altLang="en-US" sz="2400" baseline="30000">
                <a:latin typeface="Arial" panose="020B0604020202020204" pitchFamily="34" charset="0"/>
              </a:rPr>
              <a:t>6</a:t>
            </a:r>
            <a:r>
              <a:rPr lang="en-US" altLang="en-US" sz="2400">
                <a:latin typeface="Arial" panose="020B0604020202020204" pitchFamily="34" charset="0"/>
              </a:rPr>
              <a:t> = 4096 DNA hexamers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	• Obviates need for organism-specific probes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304800" y="990600"/>
          <a:ext cx="4040188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Image" r:id="rId3" imgW="4040946" imgH="3024356" progId="Photoshop.Image.5">
                  <p:embed/>
                </p:oleObj>
              </mc:Choice>
              <mc:Fallback>
                <p:oleObj name="Image" r:id="rId3" imgW="4040946" imgH="302435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4040188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4724400" y="990600"/>
          <a:ext cx="4078288" cy="306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1" name="Image" r:id="rId5" imgW="4079068" imgH="3062478" progId="Photoshop.Image.5">
                  <p:embed/>
                </p:oleObj>
              </mc:Choice>
              <mc:Fallback>
                <p:oleObj name="Image" r:id="rId5" imgW="4079068" imgH="3062478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90600"/>
                        <a:ext cx="4078288" cy="306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2286000" y="4116388"/>
          <a:ext cx="4572000" cy="243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Image" r:id="rId7" imgW="4053653" imgH="2160254" progId="Photoshop.Image.5">
                  <p:embed/>
                </p:oleObj>
              </mc:Choice>
              <mc:Fallback>
                <p:oleObj name="Image" r:id="rId7" imgW="4053653" imgH="2160254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116388"/>
                        <a:ext cx="4572000" cy="243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965200" y="96838"/>
            <a:ext cx="7434263" cy="588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Arial" panose="020B0604020202020204" pitchFamily="34" charset="0"/>
              </a:rPr>
              <a:t>B) How does one make a microarray?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outhern b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751013"/>
            <a:ext cx="50006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04800" y="1384300"/>
            <a:ext cx="567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DNA is first cleaved by restriction enzymes, then...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557213" y="58738"/>
            <a:ext cx="81772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DNA by Southern blotting</a:t>
            </a:r>
          </a:p>
        </p:txBody>
      </p:sp>
      <p:pic>
        <p:nvPicPr>
          <p:cNvPr id="7173" name="Picture 9" descr="south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447800"/>
            <a:ext cx="1219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6761163" y="3098800"/>
            <a:ext cx="17430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Edwin Southern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Oxford University</a:t>
            </a:r>
          </a:p>
        </p:txBody>
      </p:sp>
      <p:pic>
        <p:nvPicPr>
          <p:cNvPr id="7175" name="Picture 11" descr="uk 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3225800"/>
            <a:ext cx="4381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165100" y="787400"/>
            <a:ext cx="876300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Method to determine if a certain stretch of DNA is present</a:t>
            </a:r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5689600" y="4876800"/>
            <a:ext cx="30448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blotting has largely been replaced by PCR analysis.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737069"/>
              </p:ext>
            </p:extLst>
          </p:nvPr>
        </p:nvGraphicFramePr>
        <p:xfrm>
          <a:off x="228600" y="914400"/>
          <a:ext cx="3068638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Image File" r:id="rId3" imgW="1600203" imgH="2066548" progId="ImageExpertImage">
                  <p:embed/>
                </p:oleObj>
              </mc:Choice>
              <mc:Fallback>
                <p:oleObj name="Image File" r:id="rId3" imgW="1600203" imgH="2066548" progId="ImageExpert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14400"/>
                        <a:ext cx="3068638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121933"/>
              </p:ext>
            </p:extLst>
          </p:nvPr>
        </p:nvGraphicFramePr>
        <p:xfrm>
          <a:off x="3581400" y="914400"/>
          <a:ext cx="5045075" cy="334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3" name="Image File" r:id="rId5" imgW="4297689" imgH="2852934" progId="ImageExpertImage">
                  <p:embed/>
                </p:oleObj>
              </mc:Choice>
              <mc:Fallback>
                <p:oleObj name="Image File" r:id="rId5" imgW="4297689" imgH="2852934" progId="ImageExpert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914400"/>
                        <a:ext cx="5045075" cy="334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3937000" y="4572000"/>
            <a:ext cx="435927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Robot will deliver ~1 nL/spot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Spots are 50–200 µm in size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&gt;10,000 spots per slide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Microarraying robots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712913" y="128588"/>
            <a:ext cx="6011862" cy="588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Arial" panose="020B0604020202020204" pitchFamily="34" charset="0"/>
              </a:rPr>
              <a:t>C) How is the mRNA isolated?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46408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• Most mRNAs have poly-A tail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• Isolated via poly-T column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• See </a:t>
            </a:r>
            <a:r>
              <a:rPr lang="en-US" altLang="en-US" sz="2400" dirty="0">
                <a:solidFill>
                  <a:srgbClr val="993300"/>
                </a:solidFill>
                <a:latin typeface="Arial" panose="020B0604020202020204" pitchFamily="34" charset="0"/>
              </a:rPr>
              <a:t>Slide </a:t>
            </a:r>
            <a:r>
              <a:rPr lang="en-US" altLang="en-US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3-6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for reminder</a:t>
            </a:r>
          </a:p>
        </p:txBody>
      </p:sp>
      <p:sp>
        <p:nvSpPr>
          <p:cNvPr id="556036" name="Text Box 4"/>
          <p:cNvSpPr txBox="1">
            <a:spLocks noChangeArrowheads="1"/>
          </p:cNvSpPr>
          <p:nvPr/>
        </p:nvSpPr>
        <p:spPr bwMode="auto">
          <a:xfrm>
            <a:off x="1203325" y="4821238"/>
            <a:ext cx="7026275" cy="588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Arial" panose="020B0604020202020204" pitchFamily="34" charset="0"/>
              </a:rPr>
              <a:t>D) Why not use the mRNA directly?</a:t>
            </a:r>
          </a:p>
        </p:txBody>
      </p:sp>
      <p:pic>
        <p:nvPicPr>
          <p:cNvPr id="35845" name="Picture 13" descr="mRNA isolation cro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990600"/>
            <a:ext cx="28162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36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219200" y="152400"/>
            <a:ext cx="7005638" cy="588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Arial" panose="020B0604020202020204" pitchFamily="34" charset="0"/>
              </a:rPr>
              <a:t>E) How are cDNA samples labeled?</a:t>
            </a:r>
          </a:p>
        </p:txBody>
      </p:sp>
      <p:graphicFrame>
        <p:nvGraphicFramePr>
          <p:cNvPr id="36867" name="Object 7"/>
          <p:cNvGraphicFramePr>
            <a:graphicFrameLocks noChangeAspect="1"/>
          </p:cNvGraphicFramePr>
          <p:nvPr/>
        </p:nvGraphicFramePr>
        <p:xfrm>
          <a:off x="914400" y="5529263"/>
          <a:ext cx="739140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CS ChemDraw Drawing" r:id="rId3" imgW="5615940" imgH="749808" progId="ChemDraw.Document.6.0">
                  <p:embed/>
                </p:oleObj>
              </mc:Choice>
              <mc:Fallback>
                <p:oleObj name="CS ChemDraw Drawing" r:id="rId3" imgW="5615940" imgH="749808" progId="ChemDraw.Document.6.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529263"/>
                        <a:ext cx="7391400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2019300" y="1030288"/>
            <a:ext cx="5410200" cy="1600200"/>
            <a:chOff x="1200" y="1200"/>
            <a:chExt cx="3408" cy="1008"/>
          </a:xfrm>
        </p:grpSpPr>
        <p:sp>
          <p:nvSpPr>
            <p:cNvPr id="36871" name="Text Box 9"/>
            <p:cNvSpPr txBox="1">
              <a:spLocks noChangeArrowheads="1"/>
            </p:cNvSpPr>
            <p:nvPr/>
          </p:nvSpPr>
          <p:spPr bwMode="auto">
            <a:xfrm>
              <a:off x="1358" y="1593"/>
              <a:ext cx="296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00FF"/>
                  </a:solidFill>
                  <a:latin typeface="Arial" panose="020B0604020202020204" pitchFamily="34" charset="0"/>
                </a:rPr>
                <a:t>mRNA                         cDNA</a:t>
              </a:r>
            </a:p>
          </p:txBody>
        </p:sp>
        <p:sp>
          <p:nvSpPr>
            <p:cNvPr id="36872" name="Text Box 10"/>
            <p:cNvSpPr txBox="1">
              <a:spLocks noChangeArrowheads="1"/>
            </p:cNvSpPr>
            <p:nvPr/>
          </p:nvSpPr>
          <p:spPr bwMode="auto">
            <a:xfrm>
              <a:off x="2272" y="1296"/>
              <a:ext cx="112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9900"/>
                  </a:solidFill>
                  <a:latin typeface="Arial" panose="020B0604020202020204" pitchFamily="34" charset="0"/>
                </a:rPr>
                <a:t>reverse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9900"/>
                  </a:solidFill>
                  <a:latin typeface="Arial" panose="020B0604020202020204" pitchFamily="34" charset="0"/>
                </a:rPr>
                <a:t>transcriptase</a:t>
              </a:r>
            </a:p>
          </p:txBody>
        </p:sp>
        <p:sp>
          <p:nvSpPr>
            <p:cNvPr id="36873" name="Line 11"/>
            <p:cNvSpPr>
              <a:spLocks noChangeShapeType="1"/>
            </p:cNvSpPr>
            <p:nvPr/>
          </p:nvSpPr>
          <p:spPr bwMode="auto">
            <a:xfrm>
              <a:off x="2256" y="1776"/>
              <a:ext cx="1152" cy="0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Rectangle 12"/>
            <p:cNvSpPr>
              <a:spLocks noChangeArrowheads="1"/>
            </p:cNvSpPr>
            <p:nvPr/>
          </p:nvSpPr>
          <p:spPr bwMode="auto">
            <a:xfrm>
              <a:off x="1200" y="1200"/>
              <a:ext cx="3408" cy="10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36875" name="Line 13"/>
            <p:cNvSpPr>
              <a:spLocks noChangeShapeType="1"/>
            </p:cNvSpPr>
            <p:nvPr/>
          </p:nvSpPr>
          <p:spPr bwMode="auto">
            <a:xfrm flipV="1">
              <a:off x="4176" y="1536"/>
              <a:ext cx="96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070" name="AutoShape 14"/>
            <p:cNvSpPr>
              <a:spLocks noChangeArrowheads="1"/>
            </p:cNvSpPr>
            <p:nvPr/>
          </p:nvSpPr>
          <p:spPr bwMode="auto">
            <a:xfrm>
              <a:off x="4176" y="1392"/>
              <a:ext cx="192" cy="192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28600" y="2855913"/>
            <a:ext cx="8915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1) Incorporate fluorescent nucleotide conjugates during 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		</a:t>
            </a:r>
            <a:r>
              <a:rPr lang="en-US" altLang="en-US" sz="2400" dirty="0">
                <a:latin typeface="Arial" panose="020B0604020202020204" pitchFamily="34" charset="0"/>
              </a:rPr>
              <a:t>• bulky substrates = less efficient incorporation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	• expensive ($$$)</a:t>
            </a: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228600" y="4191000"/>
            <a:ext cx="8915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2) Incorporate functionalizable nucleotide during 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		</a:t>
            </a:r>
            <a:r>
              <a:rPr lang="en-US" altLang="en-US" sz="2400">
                <a:latin typeface="Arial" panose="020B0604020202020204" pitchFamily="34" charset="0"/>
              </a:rPr>
              <a:t>• incorporate primary amino group (–NH</a:t>
            </a:r>
            <a:r>
              <a:rPr lang="en-US" altLang="en-US" sz="2400" baseline="-25000">
                <a:latin typeface="Arial" panose="020B0604020202020204" pitchFamily="34" charset="0"/>
              </a:rPr>
              <a:t>2</a:t>
            </a:r>
            <a:r>
              <a:rPr lang="en-US" altLang="en-US" sz="240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		• modify after cDNA after RT with fluorophore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139149"/>
              </p:ext>
            </p:extLst>
          </p:nvPr>
        </p:nvGraphicFramePr>
        <p:xfrm>
          <a:off x="4343400" y="1371600"/>
          <a:ext cx="4346575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name="CS ChemDraw Drawing" r:id="rId4" imgW="2961132" imgH="850392" progId="ChemDraw.Document.6.0">
                  <p:embed/>
                </p:oleObj>
              </mc:Choice>
              <mc:Fallback>
                <p:oleObj name="CS ChemDraw Drawing" r:id="rId4" imgW="2961132" imgH="850392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71600"/>
                        <a:ext cx="4346575" cy="124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679327"/>
              </p:ext>
            </p:extLst>
          </p:nvPr>
        </p:nvGraphicFramePr>
        <p:xfrm>
          <a:off x="457200" y="1371600"/>
          <a:ext cx="3657600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0" name="CS ChemDraw Drawing" r:id="rId6" imgW="2644140" imgH="850392" progId="ChemDraw.Document.6.0">
                  <p:embed/>
                </p:oleObj>
              </mc:Choice>
              <mc:Fallback>
                <p:oleObj name="CS ChemDraw Drawing" r:id="rId6" imgW="2644140" imgH="850392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71600"/>
                        <a:ext cx="3657600" cy="117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752600" y="2538413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Cy3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6022975" y="2538413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Cy5</a:t>
            </a:r>
          </a:p>
        </p:txBody>
      </p:sp>
      <p:pic>
        <p:nvPicPr>
          <p:cNvPr id="37894" name="Picture 7" descr="cy3-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695700"/>
            <a:ext cx="39211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 descr="cy5_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83000"/>
            <a:ext cx="39401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125413" y="165100"/>
            <a:ext cx="8845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used fluorophores: cyanine (Cy) dyes</a:t>
            </a:r>
          </a:p>
        </p:txBody>
      </p:sp>
      <p:sp>
        <p:nvSpPr>
          <p:cNvPr id="558090" name="Text Box 10"/>
          <p:cNvSpPr txBox="1">
            <a:spLocks noChangeArrowheads="1"/>
          </p:cNvSpPr>
          <p:nvPr/>
        </p:nvSpPr>
        <p:spPr bwMode="auto">
          <a:xfrm>
            <a:off x="1549400" y="3863975"/>
            <a:ext cx="104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endParaRPr lang="en-US" altLang="en-US" sz="2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8091" name="Text Box 11"/>
          <p:cNvSpPr txBox="1">
            <a:spLocks noChangeArrowheads="1"/>
          </p:cNvSpPr>
          <p:nvPr/>
        </p:nvSpPr>
        <p:spPr bwMode="auto">
          <a:xfrm>
            <a:off x="2971800" y="3863975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endParaRPr lang="en-US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90" grpId="0" autoUpdateAnimBg="0"/>
      <p:bldP spid="55809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854325" y="1676400"/>
            <a:ext cx="348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Microarrayer = </a:t>
            </a: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</a:rPr>
              <a:t>$50,000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789238" y="2286000"/>
            <a:ext cx="3614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Slide scanner = </a:t>
            </a: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</a:rPr>
              <a:t>$50,000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71500" y="2971800"/>
            <a:ext cx="804862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The Keck center at Illinois has an arrayer.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They sell pre-made arrays, or you can bring cDNA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to them and they will make an array for you.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693738" y="4267200"/>
            <a:ext cx="780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http://www.biotech.illinois.edu/centers/Keck/Functional_genomics/affymtx.htm</a:t>
            </a:r>
          </a:p>
        </p:txBody>
      </p:sp>
      <p:pic>
        <p:nvPicPr>
          <p:cNvPr id="38919" name="Picture 7" descr="FX_Affy_3000 at Keck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705350"/>
            <a:ext cx="447992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31800" y="371475"/>
            <a:ext cx="8329613" cy="1076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>
                <a:latin typeface="Arial" panose="020B0604020202020204" pitchFamily="34" charset="0"/>
              </a:rPr>
              <a:t>F) How expensive is this instrumentation?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>
                <a:latin typeface="Arial" panose="020B0604020202020204" pitchFamily="34" charset="0"/>
              </a:rPr>
              <a:t>G) Can I do these experiments at Illinois?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906156"/>
              </p:ext>
            </p:extLst>
          </p:nvPr>
        </p:nvGraphicFramePr>
        <p:xfrm>
          <a:off x="1436688" y="1574800"/>
          <a:ext cx="6945312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Image" r:id="rId3" imgW="6411585" imgH="2725610" progId="Photoshop.Image.5">
                  <p:embed/>
                </p:oleObj>
              </mc:Choice>
              <mc:Fallback>
                <p:oleObj name="Image" r:id="rId3" imgW="6411585" imgH="272561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688" y="1574800"/>
                        <a:ext cx="6945312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431813"/>
              </p:ext>
            </p:extLst>
          </p:nvPr>
        </p:nvGraphicFramePr>
        <p:xfrm>
          <a:off x="1512888" y="4511675"/>
          <a:ext cx="6869112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Image" r:id="rId5" imgW="6301829" imgH="1499809" progId="Photoshop.Image.5">
                  <p:embed/>
                </p:oleObj>
              </mc:Choice>
              <mc:Fallback>
                <p:oleObj name="Image" r:id="rId5" imgW="6301829" imgH="1499809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4511675"/>
                        <a:ext cx="6869112" cy="163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501001" y="762000"/>
            <a:ext cx="62007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Microarray analysis allowed grouping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of 203 cancer and normal lung samples...</a:t>
            </a:r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DNA arrays for cancer profiling</a:t>
            </a: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3022600" y="6445250"/>
            <a:ext cx="596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Bhattacharjee et al.,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Proc. Natl. Acad. Sci. USA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13790</a:t>
            </a:r>
            <a:endParaRPr lang="en-US" altLang="en-US" sz="1600" b="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3022600" y="6156325"/>
            <a:ext cx="5349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Garber et al.,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Proc. Natl. Acad. Sci. USA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13784</a:t>
            </a:r>
            <a:endParaRPr lang="en-US" altLang="en-US" sz="1600" b="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58446"/>
              </p:ext>
            </p:extLst>
          </p:nvPr>
        </p:nvGraphicFramePr>
        <p:xfrm>
          <a:off x="1600200" y="1676400"/>
          <a:ext cx="5943600" cy="367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Image" r:id="rId3" imgW="2665820" imgH="1646341" progId="Photoshop.Image.5">
                  <p:embed/>
                </p:oleObj>
              </mc:Choice>
              <mc:Fallback>
                <p:oleObj name="Image" r:id="rId3" imgW="2665820" imgH="1646341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5943600" cy="367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185863" y="1219200"/>
            <a:ext cx="6615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...and was predictive of therapeutic outcome</a:t>
            </a:r>
          </a:p>
        </p:txBody>
      </p:sp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3022600" y="6445250"/>
            <a:ext cx="596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Bhattacharjee et al.,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Proc. Natl. Acad. Sci. USA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13790</a:t>
            </a:r>
            <a:endParaRPr lang="en-US" altLang="en-US" sz="1600" b="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3022600" y="6156325"/>
            <a:ext cx="5349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Garber et al.,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Proc. Natl. Acad. Sci. USA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b="0" i="1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altLang="en-US" sz="1600" b="0">
                <a:latin typeface="Arial" panose="020B0604020202020204" pitchFamily="34" charset="0"/>
                <a:cs typeface="Arial" panose="020B0604020202020204" pitchFamily="34" charset="0"/>
              </a:rPr>
              <a:t>, 13784</a:t>
            </a:r>
            <a:endParaRPr lang="en-US" altLang="en-US" sz="1600" b="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6" name="Text Box 10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DNA arrays for cancer profiling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0" y="209391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7" name="Picture 4" descr="newwester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22177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 descr="wester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2" y="1066800"/>
            <a:ext cx="26860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0" y="249872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90" name="Picture 9" descr="wester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038600"/>
            <a:ext cx="18684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10"/>
          <p:cNvSpPr>
            <a:spLocks noChangeArrowheads="1"/>
          </p:cNvSpPr>
          <p:nvPr/>
        </p:nvSpPr>
        <p:spPr bwMode="auto">
          <a:xfrm>
            <a:off x="0" y="197961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92" name="Picture 11" descr="testwest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17913"/>
            <a:ext cx="26971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13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protein levels: Western blot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6061" y="111313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6061" y="42672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30419" y="111766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93906" y="426719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854" y="1404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pic>
        <p:nvPicPr>
          <p:cNvPr id="50178" name="Picture 2" descr="Image result for western blot H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344"/>
            <a:ext cx="6096000" cy="25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1427" y="4427838"/>
            <a:ext cx="3246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 smtClean="0"/>
              <a:t>Chemiluminescence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Mechanism: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93695" y="1681261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HRP-Antibody</a:t>
            </a:r>
            <a:endParaRPr lang="en-US" dirty="0"/>
          </a:p>
        </p:txBody>
      </p:sp>
      <p:pic>
        <p:nvPicPr>
          <p:cNvPr id="50184" name="Picture 8" descr="Image result for Chemiluminescence lumin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62" y="3886200"/>
            <a:ext cx="4604969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25413" y="165100"/>
            <a:ext cx="884555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Antibodies used for visualization</a:t>
            </a:r>
            <a:endParaRPr lang="en-US" altLang="en-US" sz="3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751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upload.wikimedia.org/wikipedia/commons/thumb/a/a9/Structures_of_HRP_substrates.png/500px-Structures_of_HRP_substra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37408"/>
            <a:ext cx="8183306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6970" y="1143000"/>
            <a:ext cx="796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Other substrates that can generate light for detection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25413" y="165100"/>
            <a:ext cx="884555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Antibodies used for visualization</a:t>
            </a:r>
            <a:endParaRPr lang="en-US" altLang="en-US" sz="3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935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306959" cy="6396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3890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854" y="1404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</a:t>
            </a:r>
            <a:endParaRPr lang="en-US" dirty="0"/>
          </a:p>
        </p:txBody>
      </p:sp>
      <p:pic>
        <p:nvPicPr>
          <p:cNvPr id="52230" name="Picture 6" descr="Image result for fluorescent antibo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98027"/>
            <a:ext cx="4419600" cy="404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2057400"/>
            <a:ext cx="327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Atto</a:t>
            </a:r>
            <a:r>
              <a:rPr lang="en-US" dirty="0" smtClean="0"/>
              <a:t> dyes are a family of commercially available dyes with enhanced photophysical properties (e.g., high photostability)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25413" y="165100"/>
            <a:ext cx="884555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Antibodies used for visualization</a:t>
            </a:r>
            <a:endParaRPr lang="en-US" altLang="en-US" sz="3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799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210978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685800" y="2109788"/>
            <a:ext cx="36607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Coomassie staining  </a:t>
            </a:r>
            <a:b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0">
                <a:latin typeface="Arial" panose="020B0604020202020204" pitchFamily="34" charset="0"/>
                <a:cs typeface="Arial" panose="020B0604020202020204" pitchFamily="34" charset="0"/>
              </a:rPr>
              <a:t>(detects all proteins)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4729163" y="2109788"/>
            <a:ext cx="36528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Immunoblot (Western blot)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latin typeface="Arial" panose="020B0604020202020204" pitchFamily="34" charset="0"/>
                <a:cs typeface="Arial" panose="020B0604020202020204" pitchFamily="34" charset="0"/>
              </a:rPr>
              <a:t>(detects only the POI)</a:t>
            </a:r>
          </a:p>
        </p:txBody>
      </p:sp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914400" y="2659063"/>
            <a:ext cx="3660775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 b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5100" b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900" b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</a:t>
            </a:r>
            <a:endParaRPr lang="en-US" altLang="en-U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4575175" y="2659063"/>
            <a:ext cx="3652838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5100" b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2400" b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         </a:t>
            </a:r>
          </a:p>
        </p:txBody>
      </p:sp>
      <p:pic>
        <p:nvPicPr>
          <p:cNvPr id="43015" name="Picture 9" descr="coomas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819400"/>
            <a:ext cx="3429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0" descr="immunoblot-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819400"/>
            <a:ext cx="3429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12"/>
          <p:cNvSpPr txBox="1">
            <a:spLocks noChangeArrowheads="1"/>
          </p:cNvSpPr>
          <p:nvPr/>
        </p:nvSpPr>
        <p:spPr bwMode="auto">
          <a:xfrm>
            <a:off x="125413" y="165100"/>
            <a:ext cx="8845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protein levels: Western blot</a:t>
            </a:r>
          </a:p>
        </p:txBody>
      </p:sp>
      <p:sp>
        <p:nvSpPr>
          <p:cNvPr id="43018" name="Text Box 4"/>
          <p:cNvSpPr txBox="1">
            <a:spLocks noChangeArrowheads="1"/>
          </p:cNvSpPr>
          <p:nvPr/>
        </p:nvSpPr>
        <p:spPr bwMode="auto">
          <a:xfrm>
            <a:off x="368300" y="1066800"/>
            <a:ext cx="838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two common procedures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protein detection: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653462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nitrocellu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97" y="1447800"/>
            <a:ext cx="57721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111586" y="58738"/>
            <a:ext cx="306846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Nitrocellulose</a:t>
            </a:r>
            <a:endParaRPr lang="en-US" altLang="en-US" sz="3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83820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Synthesis: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8100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human created plastic (1862)</a:t>
            </a:r>
          </a:p>
          <a:p>
            <a:endParaRPr lang="en-US" dirty="0" smtClean="0"/>
          </a:p>
          <a:p>
            <a:r>
              <a:rPr lang="en-US" dirty="0" smtClean="0"/>
              <a:t>Sticky nature exploited to immobilize nucleic acids, as well as proteins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22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9"/>
          <p:cNvSpPr txBox="1">
            <a:spLocks noChangeArrowheads="1"/>
          </p:cNvSpPr>
          <p:nvPr/>
        </p:nvSpPr>
        <p:spPr bwMode="auto">
          <a:xfrm>
            <a:off x="1951038" y="58738"/>
            <a:ext cx="53990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mRNA levels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" y="2590800"/>
            <a:ext cx="342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mRNA is therefore isolated using a </a:t>
            </a:r>
            <a:r>
              <a:rPr lang="en-US" altLang="en-US" sz="240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poly-T column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668338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Recall: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mRNAs are generally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polyadenylated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4316" name="Picture 28" descr="poly-T colum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05" y="2603157"/>
            <a:ext cx="3982995" cy="400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3962400"/>
            <a:ext cx="3429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rRNA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elute with high salt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en-US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sticks to poly-T and elutes with low salt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5518150"/>
            <a:ext cx="464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is then quantified by: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Northern blot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rtPCR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Image result for mRNA poly a t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79" y="1277938"/>
            <a:ext cx="4060004" cy="10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/>
          <p:cNvSpPr txBox="1">
            <a:spLocks noChangeArrowheads="1"/>
          </p:cNvSpPr>
          <p:nvPr/>
        </p:nvSpPr>
        <p:spPr bwMode="auto">
          <a:xfrm>
            <a:off x="268288" y="127000"/>
            <a:ext cx="86233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mRNA by Northern blotting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838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blotting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analogous to Southern blotting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• RNA is isolated and separated by electrophoresis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• Probing is done with a complementary DNA strand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• Typically the DNA strand is 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P-radiolabeled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• Fluorescent labels are also used</a:t>
            </a:r>
          </a:p>
        </p:txBody>
      </p:sp>
      <p:pic>
        <p:nvPicPr>
          <p:cNvPr id="9220" name="Picture 9" descr="northern blot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048000"/>
            <a:ext cx="85058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374840" y="127000"/>
            <a:ext cx="636892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mRNA </a:t>
            </a:r>
            <a:r>
              <a:rPr lang="en-US" altLang="en-US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PCR</a:t>
            </a:r>
            <a:endParaRPr lang="en-US" altLang="en-US" sz="3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68300" y="8382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rtPCR = reverse transcription / PCR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68300" y="1371600"/>
            <a:ext cx="838200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Most sensitive technique for mRNA quantification</a:t>
            </a:r>
          </a:p>
        </p:txBody>
      </p:sp>
      <p:pic>
        <p:nvPicPr>
          <p:cNvPr id="8" name="Picture 2" descr="Image result for pcr plateau ph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95564"/>
            <a:ext cx="8001000" cy="417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95600" y="5211029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Important to remember that PCR uses double stranded DNA as the template</a:t>
            </a:r>
          </a:p>
          <a:p>
            <a:endParaRPr lang="en-US" dirty="0"/>
          </a:p>
          <a:p>
            <a:r>
              <a:rPr lang="en-US" dirty="0" smtClean="0"/>
              <a:t>Q: how do we go from mRNA to DNA?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9710" y="304800"/>
            <a:ext cx="82732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00FF"/>
                </a:solidFill>
              </a:rPr>
              <a:t>Reverse Transcriptase: mRNA </a:t>
            </a:r>
            <a:r>
              <a:rPr lang="en-US" sz="3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cDNA</a:t>
            </a:r>
            <a:endParaRPr lang="en-US" sz="3400" dirty="0">
              <a:solidFill>
                <a:srgbClr val="0000FF"/>
              </a:solidFill>
            </a:endParaRPr>
          </a:p>
        </p:txBody>
      </p:sp>
      <p:pic>
        <p:nvPicPr>
          <p:cNvPr id="46086" name="Picture 6" descr="Reverse transcriptase 3KLF labe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681707" cy="32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67200" y="13716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reverse transcriptase (RT) is an enzyme used to generate complementary DNA (cDNA) from an RNA template, a process termed reverse transcription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7200" y="411469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Enzyme mainly </a:t>
            </a:r>
            <a:r>
              <a:rPr lang="en-US" dirty="0"/>
              <a:t>associated </a:t>
            </a:r>
            <a:r>
              <a:rPr lang="en-US" dirty="0" smtClean="0"/>
              <a:t>with retroviruses. </a:t>
            </a:r>
          </a:p>
          <a:p>
            <a:endParaRPr lang="en-US" dirty="0"/>
          </a:p>
          <a:p>
            <a:r>
              <a:rPr lang="en-US" dirty="0" smtClean="0"/>
              <a:t>Some examples?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8610600" y="0"/>
            <a:ext cx="3381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9420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457200" algn="l"/>
          </a:tabLst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457200" algn="l"/>
          </a:tabLst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algn="ctr" eaLnBrk="1" hangingPunct="1">
          <a:spcBef>
            <a:spcPct val="0"/>
          </a:spcBef>
          <a:buFontTx/>
          <a:buNone/>
          <a:defRPr sz="2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36356</TotalTime>
  <Words>1492</Words>
  <Application>Microsoft Office PowerPoint</Application>
  <PresentationFormat>On-screen Show (4:3)</PresentationFormat>
  <Paragraphs>273</Paragraphs>
  <Slides>41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Times New Roman</vt:lpstr>
      <vt:lpstr>Wingdings</vt:lpstr>
      <vt:lpstr>Default Design</vt:lpstr>
      <vt:lpstr>Slide</vt:lpstr>
      <vt:lpstr>Image File</vt:lpstr>
      <vt:lpstr>CS ChemDraw Drawing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183</dc:title>
  <dc:creator>Jeff Chan</dc:creator>
  <cp:lastModifiedBy>Jeff Chan</cp:lastModifiedBy>
  <cp:revision>1491</cp:revision>
  <dcterms:created xsi:type="dcterms:W3CDTF">2001-06-08T20:41:00Z</dcterms:created>
  <dcterms:modified xsi:type="dcterms:W3CDTF">2017-09-05T20:04:36Z</dcterms:modified>
</cp:coreProperties>
</file>